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55" r:id="rId2"/>
  </p:sldMasterIdLst>
  <p:notesMasterIdLst>
    <p:notesMasterId r:id="rId86"/>
  </p:notesMasterIdLst>
  <p:handoutMasterIdLst>
    <p:handoutMasterId r:id="rId87"/>
  </p:handoutMasterIdLst>
  <p:sldIdLst>
    <p:sldId id="449" r:id="rId3"/>
    <p:sldId id="264" r:id="rId4"/>
    <p:sldId id="450" r:id="rId5"/>
    <p:sldId id="451" r:id="rId6"/>
    <p:sldId id="261" r:id="rId7"/>
    <p:sldId id="322" r:id="rId8"/>
    <p:sldId id="306" r:id="rId9"/>
    <p:sldId id="446" r:id="rId10"/>
    <p:sldId id="447" r:id="rId11"/>
    <p:sldId id="448" r:id="rId12"/>
    <p:sldId id="452" r:id="rId13"/>
    <p:sldId id="455" r:id="rId14"/>
    <p:sldId id="456" r:id="rId15"/>
    <p:sldId id="457" r:id="rId16"/>
    <p:sldId id="458" r:id="rId17"/>
    <p:sldId id="272" r:id="rId18"/>
    <p:sldId id="302" r:id="rId19"/>
    <p:sldId id="273" r:id="rId20"/>
    <p:sldId id="276" r:id="rId21"/>
    <p:sldId id="459" r:id="rId22"/>
    <p:sldId id="466" r:id="rId23"/>
    <p:sldId id="279" r:id="rId24"/>
    <p:sldId id="462" r:id="rId25"/>
    <p:sldId id="460" r:id="rId26"/>
    <p:sldId id="280" r:id="rId27"/>
    <p:sldId id="461" r:id="rId28"/>
    <p:sldId id="464" r:id="rId29"/>
    <p:sldId id="289" r:id="rId30"/>
    <p:sldId id="319" r:id="rId31"/>
    <p:sldId id="290" r:id="rId32"/>
    <p:sldId id="291" r:id="rId33"/>
    <p:sldId id="292" r:id="rId34"/>
    <p:sldId id="311" r:id="rId35"/>
    <p:sldId id="294" r:id="rId36"/>
    <p:sldId id="467" r:id="rId37"/>
    <p:sldId id="470" r:id="rId38"/>
    <p:sldId id="468" r:id="rId39"/>
    <p:sldId id="474" r:id="rId40"/>
    <p:sldId id="477" r:id="rId41"/>
    <p:sldId id="479" r:id="rId42"/>
    <p:sldId id="480" r:id="rId43"/>
    <p:sldId id="481" r:id="rId44"/>
    <p:sldId id="483" r:id="rId45"/>
    <p:sldId id="482" r:id="rId46"/>
    <p:sldId id="478" r:id="rId47"/>
    <p:sldId id="484" r:id="rId48"/>
    <p:sldId id="485" r:id="rId49"/>
    <p:sldId id="497" r:id="rId50"/>
    <p:sldId id="471" r:id="rId51"/>
    <p:sldId id="486" r:id="rId52"/>
    <p:sldId id="496" r:id="rId53"/>
    <p:sldId id="487" r:id="rId54"/>
    <p:sldId id="495" r:id="rId55"/>
    <p:sldId id="494" r:id="rId56"/>
    <p:sldId id="501" r:id="rId57"/>
    <p:sldId id="502" r:id="rId58"/>
    <p:sldId id="503" r:id="rId59"/>
    <p:sldId id="499" r:id="rId60"/>
    <p:sldId id="504" r:id="rId61"/>
    <p:sldId id="511" r:id="rId62"/>
    <p:sldId id="541" r:id="rId63"/>
    <p:sldId id="512" r:id="rId64"/>
    <p:sldId id="524" r:id="rId65"/>
    <p:sldId id="528" r:id="rId66"/>
    <p:sldId id="523" r:id="rId67"/>
    <p:sldId id="513" r:id="rId68"/>
    <p:sldId id="515" r:id="rId69"/>
    <p:sldId id="516" r:id="rId70"/>
    <p:sldId id="517" r:id="rId71"/>
    <p:sldId id="518" r:id="rId72"/>
    <p:sldId id="525" r:id="rId73"/>
    <p:sldId id="521" r:id="rId74"/>
    <p:sldId id="527" r:id="rId75"/>
    <p:sldId id="526" r:id="rId76"/>
    <p:sldId id="542" r:id="rId77"/>
    <p:sldId id="505" r:id="rId78"/>
    <p:sldId id="535" r:id="rId79"/>
    <p:sldId id="537" r:id="rId80"/>
    <p:sldId id="538" r:id="rId81"/>
    <p:sldId id="539" r:id="rId82"/>
    <p:sldId id="540" r:id="rId83"/>
    <p:sldId id="533" r:id="rId84"/>
    <p:sldId id="469" r:id="rId85"/>
  </p:sldIdLst>
  <p:sldSz cx="9144000" cy="6858000" type="screen4x3"/>
  <p:notesSz cx="9236075" cy="7010400"/>
  <p:defaultTex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0000FF"/>
    <a:srgbClr val="D4E8FC"/>
    <a:srgbClr val="BDDCFB"/>
    <a:srgbClr val="808080"/>
    <a:srgbClr val="CC0000"/>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16"/>
    <p:restoredTop sz="91896"/>
  </p:normalViewPr>
  <p:slideViewPr>
    <p:cSldViewPr>
      <p:cViewPr>
        <p:scale>
          <a:sx n="105" d="100"/>
          <a:sy n="105" d="100"/>
        </p:scale>
        <p:origin x="1416" y="424"/>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notesViewPr>
    <p:cSldViewPr>
      <p:cViewPr varScale="1">
        <p:scale>
          <a:sx n="52" d="100"/>
          <a:sy n="52" d="100"/>
        </p:scale>
        <p:origin x="-1944" y="-102"/>
      </p:cViewPr>
      <p:guideLst>
        <p:guide orient="horz" pos="2208"/>
        <p:guide pos="2909"/>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presProps" Target="presProps.xml"/><Relationship Id="rId8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4002299" cy="350520"/>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eaLnBrk="0" hangingPunct="0">
              <a:defRPr sz="1200">
                <a:latin typeface="Times New Roman" pitchFamily="-111" charset="0"/>
              </a:defRPr>
            </a:lvl1pPr>
          </a:lstStyle>
          <a:p>
            <a:pPr>
              <a:defRPr/>
            </a:pPr>
            <a:endParaRPr lang="en-US"/>
          </a:p>
        </p:txBody>
      </p:sp>
      <p:sp>
        <p:nvSpPr>
          <p:cNvPr id="17411" name="Rectangle 3"/>
          <p:cNvSpPr>
            <a:spLocks noGrp="1" noChangeArrowheads="1"/>
          </p:cNvSpPr>
          <p:nvPr>
            <p:ph type="dt" sz="quarter" idx="1"/>
          </p:nvPr>
        </p:nvSpPr>
        <p:spPr bwMode="auto">
          <a:xfrm>
            <a:off x="5233777" y="0"/>
            <a:ext cx="4002299" cy="350520"/>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eaLnBrk="0" hangingPunct="0">
              <a:defRPr sz="1200">
                <a:latin typeface="Times New Roman" pitchFamily="-111" charset="0"/>
              </a:defRPr>
            </a:lvl1pPr>
          </a:lstStyle>
          <a:p>
            <a:pPr>
              <a:defRPr/>
            </a:pPr>
            <a:endParaRPr lang="en-US"/>
          </a:p>
        </p:txBody>
      </p:sp>
      <p:sp>
        <p:nvSpPr>
          <p:cNvPr id="17412" name="Rectangle 4"/>
          <p:cNvSpPr>
            <a:spLocks noGrp="1" noChangeArrowheads="1"/>
          </p:cNvSpPr>
          <p:nvPr>
            <p:ph type="ftr" sz="quarter" idx="2"/>
          </p:nvPr>
        </p:nvSpPr>
        <p:spPr bwMode="auto">
          <a:xfrm>
            <a:off x="0" y="6659880"/>
            <a:ext cx="4002299" cy="350520"/>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eaLnBrk="0" hangingPunct="0">
              <a:defRPr sz="1200">
                <a:latin typeface="Times New Roman" pitchFamily="-111" charset="0"/>
              </a:defRPr>
            </a:lvl1pPr>
          </a:lstStyle>
          <a:p>
            <a:pPr>
              <a:defRPr/>
            </a:pPr>
            <a:endParaRPr lang="en-US"/>
          </a:p>
        </p:txBody>
      </p:sp>
      <p:sp>
        <p:nvSpPr>
          <p:cNvPr id="17413" name="Rectangle 5"/>
          <p:cNvSpPr>
            <a:spLocks noGrp="1" noChangeArrowheads="1"/>
          </p:cNvSpPr>
          <p:nvPr>
            <p:ph type="sldNum" sz="quarter" idx="3"/>
          </p:nvPr>
        </p:nvSpPr>
        <p:spPr bwMode="auto">
          <a:xfrm>
            <a:off x="5233777" y="6659880"/>
            <a:ext cx="4002299" cy="350520"/>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eaLnBrk="0" hangingPunct="0">
              <a:defRPr sz="1200">
                <a:latin typeface="Times New Roman" pitchFamily="-111" charset="0"/>
              </a:defRPr>
            </a:lvl1pPr>
          </a:lstStyle>
          <a:p>
            <a:pPr>
              <a:defRPr/>
            </a:pPr>
            <a:fld id="{FE6267A3-3438-A049-A68B-BE74F4DEFFB6}" type="slidenum">
              <a:rPr lang="en-US"/>
              <a:pPr>
                <a:defRPr/>
              </a:pPr>
              <a:t>‹#›</a:t>
            </a:fld>
            <a:endParaRPr lang="en-US"/>
          </a:p>
        </p:txBody>
      </p:sp>
    </p:spTree>
    <p:extLst>
      <p:ext uri="{BB962C8B-B14F-4D97-AF65-F5344CB8AC3E}">
        <p14:creationId xmlns:p14="http://schemas.microsoft.com/office/powerpoint/2010/main" val="41236509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4002299" cy="350520"/>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eaLnBrk="0" hangingPunct="0">
              <a:defRPr sz="1200">
                <a:latin typeface="Times New Roman" pitchFamily="-111" charset="0"/>
              </a:defRPr>
            </a:lvl1pPr>
          </a:lstStyle>
          <a:p>
            <a:pPr>
              <a:defRPr/>
            </a:pPr>
            <a:endParaRPr lang="en-US"/>
          </a:p>
        </p:txBody>
      </p:sp>
      <p:sp>
        <p:nvSpPr>
          <p:cNvPr id="15363" name="Rectangle 3"/>
          <p:cNvSpPr>
            <a:spLocks noGrp="1" noChangeArrowheads="1"/>
          </p:cNvSpPr>
          <p:nvPr>
            <p:ph type="dt" idx="1"/>
          </p:nvPr>
        </p:nvSpPr>
        <p:spPr bwMode="auto">
          <a:xfrm>
            <a:off x="5233777" y="0"/>
            <a:ext cx="4002299" cy="350520"/>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lvl1pPr algn="r" eaLnBrk="0" hangingPunct="0">
              <a:defRPr sz="1200">
                <a:latin typeface="Times New Roman" pitchFamily="-111"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865438" y="525463"/>
            <a:ext cx="3505200" cy="26289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1231477" y="3329940"/>
            <a:ext cx="6773122" cy="3154680"/>
          </a:xfrm>
          <a:prstGeom prst="rect">
            <a:avLst/>
          </a:prstGeom>
          <a:noFill/>
          <a:ln w="9525">
            <a:noFill/>
            <a:miter lim="800000"/>
            <a:headEnd/>
            <a:tailEnd/>
          </a:ln>
          <a:effectLst/>
        </p:spPr>
        <p:txBody>
          <a:bodyPr vert="horz" wrap="square" lIns="92830" tIns="46415" rIns="92830" bIns="4641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6" name="Rectangle 6"/>
          <p:cNvSpPr>
            <a:spLocks noGrp="1" noChangeArrowheads="1"/>
          </p:cNvSpPr>
          <p:nvPr>
            <p:ph type="ftr" sz="quarter" idx="4"/>
          </p:nvPr>
        </p:nvSpPr>
        <p:spPr bwMode="auto">
          <a:xfrm>
            <a:off x="0" y="6659880"/>
            <a:ext cx="4002299" cy="350520"/>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eaLnBrk="0" hangingPunct="0">
              <a:defRPr sz="1200">
                <a:latin typeface="Times New Roman" pitchFamily="-111" charset="0"/>
              </a:defRPr>
            </a:lvl1pPr>
          </a:lstStyle>
          <a:p>
            <a:pPr>
              <a:defRPr/>
            </a:pPr>
            <a:endParaRPr lang="en-US"/>
          </a:p>
        </p:txBody>
      </p:sp>
      <p:sp>
        <p:nvSpPr>
          <p:cNvPr id="15367" name="Rectangle 7"/>
          <p:cNvSpPr>
            <a:spLocks noGrp="1" noChangeArrowheads="1"/>
          </p:cNvSpPr>
          <p:nvPr>
            <p:ph type="sldNum" sz="quarter" idx="5"/>
          </p:nvPr>
        </p:nvSpPr>
        <p:spPr bwMode="auto">
          <a:xfrm>
            <a:off x="5233777" y="6659880"/>
            <a:ext cx="4002299" cy="350520"/>
          </a:xfrm>
          <a:prstGeom prst="rect">
            <a:avLst/>
          </a:prstGeom>
          <a:noFill/>
          <a:ln w="9525">
            <a:noFill/>
            <a:miter lim="800000"/>
            <a:headEnd/>
            <a:tailEnd/>
          </a:ln>
          <a:effectLst/>
        </p:spPr>
        <p:txBody>
          <a:bodyPr vert="horz" wrap="square" lIns="92830" tIns="46415" rIns="92830" bIns="46415" numCol="1" anchor="b" anchorCtr="0" compatLnSpc="1">
            <a:prstTxWarp prst="textNoShape">
              <a:avLst/>
            </a:prstTxWarp>
          </a:bodyPr>
          <a:lstStyle>
            <a:lvl1pPr algn="r" eaLnBrk="0" hangingPunct="0">
              <a:defRPr sz="1200">
                <a:latin typeface="Times New Roman" pitchFamily="-111" charset="0"/>
              </a:defRPr>
            </a:lvl1pPr>
          </a:lstStyle>
          <a:p>
            <a:pPr>
              <a:defRPr/>
            </a:pPr>
            <a:fld id="{FE710ED7-9A39-234E-955B-0AD28DBABBB8}" type="slidenum">
              <a:rPr lang="en-US"/>
              <a:pPr>
                <a:defRPr/>
              </a:pPr>
              <a:t>‹#›</a:t>
            </a:fld>
            <a:endParaRPr lang="en-US"/>
          </a:p>
        </p:txBody>
      </p:sp>
    </p:spTree>
    <p:extLst>
      <p:ext uri="{BB962C8B-B14F-4D97-AF65-F5344CB8AC3E}">
        <p14:creationId xmlns:p14="http://schemas.microsoft.com/office/powerpoint/2010/main" val="376014763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1310475-7982-5F4D-AE1F-00FB3890B617}" type="slidenum">
              <a:rPr lang="en-US">
                <a:latin typeface="Times New Roman" charset="0"/>
              </a:rPr>
              <a:pPr/>
              <a:t>1</a:t>
            </a:fld>
            <a:endParaRPr lang="en-US">
              <a:latin typeface="Times New Roman" charset="0"/>
            </a:endParaRPr>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5345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91B1DFB-0882-044B-8088-0F37C13B5EB0}" type="slidenum">
              <a:rPr lang="en-US">
                <a:latin typeface="Times New Roman" charset="0"/>
              </a:rPr>
              <a:pPr/>
              <a:t>10</a:t>
            </a:fld>
            <a:endParaRPr lang="en-US">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276701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91B1DFB-0882-044B-8088-0F37C13B5EB0}" type="slidenum">
              <a:rPr lang="en-US">
                <a:latin typeface="Times New Roman" charset="0"/>
              </a:rPr>
              <a:pPr/>
              <a:t>11</a:t>
            </a:fld>
            <a:endParaRPr lang="en-US">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019178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91B1DFB-0882-044B-8088-0F37C13B5EB0}" type="slidenum">
              <a:rPr lang="en-US">
                <a:latin typeface="Times New Roman" charset="0"/>
              </a:rPr>
              <a:pPr/>
              <a:t>12</a:t>
            </a:fld>
            <a:endParaRPr lang="en-US">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79308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91B1DFB-0882-044B-8088-0F37C13B5EB0}" type="slidenum">
              <a:rPr lang="en-US">
                <a:latin typeface="Times New Roman" charset="0"/>
              </a:rPr>
              <a:pPr/>
              <a:t>13</a:t>
            </a:fld>
            <a:endParaRPr lang="en-US">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68105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91B1DFB-0882-044B-8088-0F37C13B5EB0}" type="slidenum">
              <a:rPr lang="en-US">
                <a:latin typeface="Times New Roman" charset="0"/>
              </a:rPr>
              <a:pPr/>
              <a:t>14</a:t>
            </a:fld>
            <a:endParaRPr lang="en-US">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97529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91B1DFB-0882-044B-8088-0F37C13B5EB0}" type="slidenum">
              <a:rPr lang="en-US">
                <a:latin typeface="Times New Roman" charset="0"/>
              </a:rPr>
              <a:pPr/>
              <a:t>15</a:t>
            </a:fld>
            <a:endParaRPr lang="en-US">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58092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741F68D5-26C0-6843-8A13-56443C19BD6B}" type="slidenum">
              <a:rPr lang="en-US">
                <a:latin typeface="Times New Roman" charset="0"/>
              </a:rPr>
              <a:pPr/>
              <a:t>16</a:t>
            </a:fld>
            <a:endParaRPr lang="en-US">
              <a:latin typeface="Times New Roman"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31285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245DEAC4-C2D6-A24A-84E3-BC887A77262F}" type="slidenum">
              <a:rPr lang="en-US">
                <a:latin typeface="Times New Roman" charset="0"/>
              </a:rPr>
              <a:pPr/>
              <a:t>17</a:t>
            </a:fld>
            <a:endParaRPr lang="en-US">
              <a:latin typeface="Times New Roman"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59804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B8B2B010-9C6D-4E4A-A91C-9C9DC9990F22}" type="slidenum">
              <a:rPr lang="en-US">
                <a:latin typeface="Times New Roman" charset="0"/>
              </a:rPr>
              <a:pPr/>
              <a:t>18</a:t>
            </a:fld>
            <a:endParaRPr lang="en-US">
              <a:latin typeface="Times New Roman"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11543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96391E05-EC0C-1049-B4E0-78D0561445C9}" type="slidenum">
              <a:rPr lang="en-US">
                <a:latin typeface="Times New Roman" charset="0"/>
              </a:rPr>
              <a:pPr/>
              <a:t>19</a:t>
            </a:fld>
            <a:endParaRPr lang="en-US">
              <a:latin typeface="Times New Roman"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55252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1310475-7982-5F4D-AE1F-00FB3890B617}" type="slidenum">
              <a:rPr lang="en-US">
                <a:latin typeface="Times New Roman" charset="0"/>
              </a:rPr>
              <a:pPr/>
              <a:t>2</a:t>
            </a:fld>
            <a:endParaRPr lang="en-US">
              <a:latin typeface="Times New Roman" charset="0"/>
            </a:endParaRPr>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815360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D55D8A8A-31D0-FE4D-B8A8-A4B3F669C413}" type="slidenum">
              <a:rPr lang="en-US">
                <a:latin typeface="Times New Roman" charset="0"/>
              </a:rPr>
              <a:pPr/>
              <a:t>20</a:t>
            </a:fld>
            <a:endParaRPr lang="en-US">
              <a:latin typeface="Times New Roman"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545427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26D8DC6E-AF06-184E-BF7B-810858968F83}" type="slidenum">
              <a:rPr lang="en-US">
                <a:latin typeface="Times New Roman" charset="0"/>
              </a:rPr>
              <a:pPr/>
              <a:t>22</a:t>
            </a:fld>
            <a:endParaRPr lang="en-US">
              <a:latin typeface="Times New Roman"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31551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24FBBC4-C300-8440-9B23-903D6326EB62}" type="slidenum">
              <a:rPr lang="en-US">
                <a:latin typeface="Times New Roman" charset="0"/>
              </a:rPr>
              <a:pPr/>
              <a:t>23</a:t>
            </a:fld>
            <a:endParaRPr lang="en-US">
              <a:latin typeface="Times New Roman"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049991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Added for Winter 2011</a:t>
            </a:r>
            <a:endParaRPr lang="en-US" dirty="0"/>
          </a:p>
        </p:txBody>
      </p:sp>
      <p:sp>
        <p:nvSpPr>
          <p:cNvPr id="4" name="Slide Number Placeholder 3"/>
          <p:cNvSpPr>
            <a:spLocks noGrp="1"/>
          </p:cNvSpPr>
          <p:nvPr>
            <p:ph type="sldNum" sz="quarter" idx="10"/>
          </p:nvPr>
        </p:nvSpPr>
        <p:spPr/>
        <p:txBody>
          <a:bodyPr/>
          <a:lstStyle/>
          <a:p>
            <a:pPr>
              <a:defRPr/>
            </a:pPr>
            <a:fld id="{FE710ED7-9A39-234E-955B-0AD28DBABBB8}" type="slidenum">
              <a:rPr lang="en-US" smtClean="0"/>
              <a:pPr>
                <a:defRPr/>
              </a:pPr>
              <a:t>24</a:t>
            </a:fld>
            <a:endParaRPr lang="en-US"/>
          </a:p>
        </p:txBody>
      </p:sp>
    </p:spTree>
    <p:extLst>
      <p:ext uri="{BB962C8B-B14F-4D97-AF65-F5344CB8AC3E}">
        <p14:creationId xmlns:p14="http://schemas.microsoft.com/office/powerpoint/2010/main" val="1342013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78F1E57-CC1B-0D4F-B356-812266CE4BA5}" type="slidenum">
              <a:rPr lang="en-US">
                <a:latin typeface="Times New Roman" charset="0"/>
              </a:rPr>
              <a:pPr/>
              <a:t>25</a:t>
            </a:fld>
            <a:endParaRPr lang="en-US">
              <a:latin typeface="Times New Roman"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5662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Added for Winter 2011</a:t>
            </a:r>
            <a:endParaRPr lang="en-US" dirty="0"/>
          </a:p>
        </p:txBody>
      </p:sp>
      <p:sp>
        <p:nvSpPr>
          <p:cNvPr id="4" name="Slide Number Placeholder 3"/>
          <p:cNvSpPr>
            <a:spLocks noGrp="1"/>
          </p:cNvSpPr>
          <p:nvPr>
            <p:ph type="sldNum" sz="quarter" idx="10"/>
          </p:nvPr>
        </p:nvSpPr>
        <p:spPr/>
        <p:txBody>
          <a:bodyPr/>
          <a:lstStyle/>
          <a:p>
            <a:pPr>
              <a:defRPr/>
            </a:pPr>
            <a:fld id="{FE710ED7-9A39-234E-955B-0AD28DBABBB8}" type="slidenum">
              <a:rPr lang="en-US" smtClean="0"/>
              <a:pPr>
                <a:defRPr/>
              </a:pPr>
              <a:t>26</a:t>
            </a:fld>
            <a:endParaRPr lang="en-US"/>
          </a:p>
        </p:txBody>
      </p:sp>
    </p:spTree>
    <p:extLst>
      <p:ext uri="{BB962C8B-B14F-4D97-AF65-F5344CB8AC3E}">
        <p14:creationId xmlns:p14="http://schemas.microsoft.com/office/powerpoint/2010/main" val="703686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Added for Winter 2011</a:t>
            </a:r>
            <a:endParaRPr lang="en-US" dirty="0"/>
          </a:p>
        </p:txBody>
      </p:sp>
      <p:sp>
        <p:nvSpPr>
          <p:cNvPr id="4" name="Slide Number Placeholder 3"/>
          <p:cNvSpPr>
            <a:spLocks noGrp="1"/>
          </p:cNvSpPr>
          <p:nvPr>
            <p:ph type="sldNum" sz="quarter" idx="10"/>
          </p:nvPr>
        </p:nvSpPr>
        <p:spPr/>
        <p:txBody>
          <a:bodyPr/>
          <a:lstStyle/>
          <a:p>
            <a:pPr>
              <a:defRPr/>
            </a:pPr>
            <a:fld id="{FE710ED7-9A39-234E-955B-0AD28DBABBB8}" type="slidenum">
              <a:rPr lang="en-US" smtClean="0"/>
              <a:pPr>
                <a:defRPr/>
              </a:pPr>
              <a:t>27</a:t>
            </a:fld>
            <a:endParaRPr lang="en-US"/>
          </a:p>
        </p:txBody>
      </p:sp>
    </p:spTree>
    <p:extLst>
      <p:ext uri="{BB962C8B-B14F-4D97-AF65-F5344CB8AC3E}">
        <p14:creationId xmlns:p14="http://schemas.microsoft.com/office/powerpoint/2010/main" val="667788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79A3B15D-A614-444D-B948-4F8376F11EAA}" type="slidenum">
              <a:rPr lang="en-US">
                <a:latin typeface="Times New Roman" charset="0"/>
              </a:rPr>
              <a:pPr/>
              <a:t>28</a:t>
            </a:fld>
            <a:endParaRPr lang="en-US">
              <a:latin typeface="Times New Roman"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r>
              <a:rPr lang="en-US" smtClean="0"/>
              <a:t>Reached here on 6 Jan. </a:t>
            </a:r>
          </a:p>
        </p:txBody>
      </p:sp>
    </p:spTree>
    <p:extLst>
      <p:ext uri="{BB962C8B-B14F-4D97-AF65-F5344CB8AC3E}">
        <p14:creationId xmlns:p14="http://schemas.microsoft.com/office/powerpoint/2010/main" val="187772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Finished</a:t>
            </a:r>
            <a:r>
              <a:rPr lang="en-US" baseline="0" dirty="0" smtClean="0"/>
              <a:t> to here on 6 May</a:t>
            </a:r>
            <a:endParaRPr lang="en-US" dirty="0"/>
          </a:p>
        </p:txBody>
      </p:sp>
      <p:sp>
        <p:nvSpPr>
          <p:cNvPr id="4" name="Slide Number Placeholder 3"/>
          <p:cNvSpPr>
            <a:spLocks noGrp="1"/>
          </p:cNvSpPr>
          <p:nvPr>
            <p:ph type="sldNum" sz="quarter" idx="10"/>
          </p:nvPr>
        </p:nvSpPr>
        <p:spPr/>
        <p:txBody>
          <a:bodyPr/>
          <a:lstStyle/>
          <a:p>
            <a:pPr>
              <a:defRPr/>
            </a:pPr>
            <a:fld id="{FE710ED7-9A39-234E-955B-0AD28DBABBB8}" type="slidenum">
              <a:rPr lang="en-US" smtClean="0"/>
              <a:pPr>
                <a:defRPr/>
              </a:pPr>
              <a:t>29</a:t>
            </a:fld>
            <a:endParaRPr lang="en-US"/>
          </a:p>
        </p:txBody>
      </p:sp>
    </p:spTree>
    <p:extLst>
      <p:ext uri="{BB962C8B-B14F-4D97-AF65-F5344CB8AC3E}">
        <p14:creationId xmlns:p14="http://schemas.microsoft.com/office/powerpoint/2010/main" val="1615007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C44377B-A1CC-E741-8078-FADEC3B43D24}" type="slidenum">
              <a:rPr lang="en-US">
                <a:latin typeface="Times New Roman" charset="0"/>
              </a:rPr>
              <a:pPr/>
              <a:t>30</a:t>
            </a:fld>
            <a:endParaRPr lang="en-US">
              <a:latin typeface="Times New Roman"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r>
              <a:rPr lang="en-US" smtClean="0"/>
              <a:t>10/01/06 Remove this slide – next one is better and this is redundant</a:t>
            </a:r>
          </a:p>
        </p:txBody>
      </p:sp>
    </p:spTree>
    <p:extLst>
      <p:ext uri="{BB962C8B-B14F-4D97-AF65-F5344CB8AC3E}">
        <p14:creationId xmlns:p14="http://schemas.microsoft.com/office/powerpoint/2010/main" val="1389893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1310475-7982-5F4D-AE1F-00FB3890B617}" type="slidenum">
              <a:rPr lang="en-US">
                <a:latin typeface="Times New Roman" charset="0"/>
              </a:rPr>
              <a:pPr/>
              <a:t>3</a:t>
            </a:fld>
            <a:endParaRPr lang="en-US">
              <a:latin typeface="Times New Roman" charset="0"/>
            </a:endParaRPr>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463448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C120E98-C302-B645-B074-E0BBA432E0E7}" type="slidenum">
              <a:rPr lang="en-US">
                <a:latin typeface="Times New Roman" charset="0"/>
              </a:rPr>
              <a:pPr/>
              <a:t>31</a:t>
            </a:fld>
            <a:endParaRPr lang="en-US">
              <a:latin typeface="Times New Roman"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762207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D7DD5633-70EA-F14A-A95A-E335FA84008A}" type="slidenum">
              <a:rPr lang="en-US">
                <a:latin typeface="Times New Roman" charset="0"/>
              </a:rPr>
              <a:pPr/>
              <a:t>32</a:t>
            </a:fld>
            <a:endParaRPr lang="en-US">
              <a:latin typeface="Times New Roman"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476543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34</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101198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35</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613745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36</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643808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37</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12475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38</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586774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39</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674904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40</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097113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41</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378211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1310475-7982-5F4D-AE1F-00FB3890B617}" type="slidenum">
              <a:rPr lang="en-US">
                <a:latin typeface="Times New Roman" charset="0"/>
              </a:rPr>
              <a:pPr/>
              <a:t>4</a:t>
            </a:fld>
            <a:endParaRPr lang="en-US">
              <a:latin typeface="Times New Roman" charset="0"/>
            </a:endParaRPr>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006851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42</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83939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43</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835300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44</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792751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45</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7903683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46</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702248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47</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911730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48</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154876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49</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059965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50</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471306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51</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2126121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C5220DA9-2480-5547-9151-112AEB0045C8}" type="slidenum">
              <a:rPr lang="en-US">
                <a:latin typeface="Times New Roman" charset="0"/>
              </a:rPr>
              <a:pPr/>
              <a:t>5</a:t>
            </a:fld>
            <a:endParaRPr lang="en-US">
              <a:latin typeface="Times New Roman" charset="0"/>
            </a:endParaRPr>
          </a:p>
        </p:txBody>
      </p:sp>
      <p:sp>
        <p:nvSpPr>
          <p:cNvPr id="19459" name="Rectangle 1026"/>
          <p:cNvSpPr>
            <a:spLocks noGrp="1" noRot="1" noChangeAspect="1" noChangeArrowheads="1" noTextEdit="1"/>
          </p:cNvSpPr>
          <p:nvPr>
            <p:ph type="sldImg"/>
          </p:nvPr>
        </p:nvSpPr>
        <p:spPr>
          <a:ln/>
        </p:spPr>
      </p:sp>
      <p:sp>
        <p:nvSpPr>
          <p:cNvPr id="19460" name="Rectangle 1027"/>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768328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52</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684515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53</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375291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54</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1625042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55</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4022051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56</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730650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57</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5165224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58</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856642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59</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652249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61</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8213703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4FC2BD0B-AD8C-B341-8755-BF42DD71B934}" type="slidenum">
              <a:rPr lang="en-US" sz="1200">
                <a:latin typeface="Times New Roman" charset="0"/>
              </a:rPr>
              <a:pPr/>
              <a:t>62</a:t>
            </a:fld>
            <a:endParaRPr lang="en-US" sz="1200">
              <a:latin typeface="Times New Roman"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74595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1310475-7982-5F4D-AE1F-00FB3890B617}" type="slidenum">
              <a:rPr lang="en-US">
                <a:latin typeface="Times New Roman" charset="0"/>
              </a:rPr>
              <a:pPr/>
              <a:t>6</a:t>
            </a:fld>
            <a:endParaRPr lang="en-US">
              <a:latin typeface="Times New Roman" charset="0"/>
            </a:endParaRPr>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752241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4FC2BD0B-AD8C-B341-8755-BF42DD71B934}" type="slidenum">
              <a:rPr lang="en-US" sz="1200">
                <a:latin typeface="Times New Roman" charset="0"/>
              </a:rPr>
              <a:pPr/>
              <a:t>63</a:t>
            </a:fld>
            <a:endParaRPr lang="en-US" sz="1200">
              <a:latin typeface="Times New Roman"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86707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4FC2BD0B-AD8C-B341-8755-BF42DD71B934}" type="slidenum">
              <a:rPr lang="en-US" sz="1200">
                <a:latin typeface="Times New Roman" charset="0"/>
              </a:rPr>
              <a:pPr/>
              <a:t>64</a:t>
            </a:fld>
            <a:endParaRPr lang="en-US" sz="1200">
              <a:latin typeface="Times New Roman"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5158147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4FC2BD0B-AD8C-B341-8755-BF42DD71B934}" type="slidenum">
              <a:rPr lang="en-US" sz="1200">
                <a:latin typeface="Times New Roman" charset="0"/>
              </a:rPr>
              <a:pPr/>
              <a:t>65</a:t>
            </a:fld>
            <a:endParaRPr lang="en-US" sz="1200">
              <a:latin typeface="Times New Roman"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0547224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F1E4E5C6-89E0-9F44-B1C8-ADF34130EE05}" type="slidenum">
              <a:rPr lang="en-US" sz="1200">
                <a:latin typeface="Times New Roman" charset="0"/>
              </a:rPr>
              <a:pPr/>
              <a:t>67</a:t>
            </a:fld>
            <a:endParaRPr lang="en-US" sz="1200">
              <a:latin typeface="Times New Roman"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5672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8B92D78B-789C-0449-8708-C9A946F9E936}" type="slidenum">
              <a:rPr lang="en-US" sz="1200">
                <a:latin typeface="Times New Roman" charset="0"/>
              </a:rPr>
              <a:pPr/>
              <a:t>68</a:t>
            </a:fld>
            <a:endParaRPr lang="en-US" sz="1200">
              <a:latin typeface="Times New Roman" charset="0"/>
            </a:endParaRPr>
          </a:p>
        </p:txBody>
      </p:sp>
      <p:sp>
        <p:nvSpPr>
          <p:cNvPr id="67587" name="Rectangle 1026"/>
          <p:cNvSpPr>
            <a:spLocks noGrp="1" noRot="1" noChangeAspect="1" noChangeArrowheads="1" noTextEdit="1"/>
          </p:cNvSpPr>
          <p:nvPr>
            <p:ph type="sldImg"/>
          </p:nvPr>
        </p:nvSpPr>
        <p:spPr>
          <a:ln/>
        </p:spPr>
      </p:sp>
      <p:sp>
        <p:nvSpPr>
          <p:cNvPr id="6758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4070978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382613CE-F76A-EB40-89FE-432745F6A1C0}" type="slidenum">
              <a:rPr lang="en-US" sz="1200">
                <a:latin typeface="Times New Roman" charset="0"/>
              </a:rPr>
              <a:pPr/>
              <a:t>69</a:t>
            </a:fld>
            <a:endParaRPr lang="en-US" sz="1200">
              <a:latin typeface="Times New Roman" charset="0"/>
            </a:endParaRPr>
          </a:p>
        </p:txBody>
      </p:sp>
      <p:sp>
        <p:nvSpPr>
          <p:cNvPr id="69635" name="Rectangle 1026"/>
          <p:cNvSpPr>
            <a:spLocks noGrp="1" noRot="1" noChangeAspect="1" noChangeArrowheads="1" noTextEdit="1"/>
          </p:cNvSpPr>
          <p:nvPr>
            <p:ph type="sldImg"/>
          </p:nvPr>
        </p:nvSpPr>
        <p:spPr>
          <a:ln/>
        </p:spPr>
      </p:sp>
      <p:sp>
        <p:nvSpPr>
          <p:cNvPr id="6963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2104807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F2354AF2-DC8F-9A44-BC39-888F292F0B6D}" type="slidenum">
              <a:rPr lang="en-US" sz="1200">
                <a:latin typeface="Times New Roman" charset="0"/>
              </a:rPr>
              <a:pPr/>
              <a:t>70</a:t>
            </a:fld>
            <a:endParaRPr lang="en-US" sz="1200">
              <a:latin typeface="Times New Roman"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6440793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BF74F1B5-A619-DC4C-9C63-FC3F849D4973}" type="slidenum">
              <a:rPr lang="en-US" sz="1200">
                <a:latin typeface="Times New Roman" charset="0"/>
              </a:rPr>
              <a:pPr/>
              <a:t>71</a:t>
            </a:fld>
            <a:endParaRPr lang="en-US" sz="1200">
              <a:latin typeface="Times New Roman" charset="0"/>
            </a:endParaRPr>
          </a:p>
        </p:txBody>
      </p:sp>
      <p:sp>
        <p:nvSpPr>
          <p:cNvPr id="75779" name="Rectangle 1026"/>
          <p:cNvSpPr>
            <a:spLocks noGrp="1" noRot="1" noChangeAspect="1" noChangeArrowheads="1" noTextEdit="1"/>
          </p:cNvSpPr>
          <p:nvPr>
            <p:ph type="sldImg"/>
          </p:nvPr>
        </p:nvSpPr>
        <p:spPr>
          <a:ln/>
        </p:spPr>
      </p:sp>
      <p:sp>
        <p:nvSpPr>
          <p:cNvPr id="757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7233486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BF74F1B5-A619-DC4C-9C63-FC3F849D4973}" type="slidenum">
              <a:rPr lang="en-US" sz="1200">
                <a:latin typeface="Times New Roman" charset="0"/>
              </a:rPr>
              <a:pPr/>
              <a:t>72</a:t>
            </a:fld>
            <a:endParaRPr lang="en-US" sz="1200">
              <a:latin typeface="Times New Roman" charset="0"/>
            </a:endParaRPr>
          </a:p>
        </p:txBody>
      </p:sp>
      <p:sp>
        <p:nvSpPr>
          <p:cNvPr id="75779" name="Rectangle 1026"/>
          <p:cNvSpPr>
            <a:spLocks noGrp="1" noRot="1" noChangeAspect="1" noChangeArrowheads="1" noTextEdit="1"/>
          </p:cNvSpPr>
          <p:nvPr>
            <p:ph type="sldImg"/>
          </p:nvPr>
        </p:nvSpPr>
        <p:spPr>
          <a:ln/>
        </p:spPr>
      </p:sp>
      <p:sp>
        <p:nvSpPr>
          <p:cNvPr id="757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ea typeface="ＭＳ Ｐゴシック" charset="0"/>
                <a:cs typeface="ＭＳ Ｐゴシック" charset="0"/>
              </a:rPr>
              <a:t>Line of nodes</a:t>
            </a:r>
            <a:r>
              <a:rPr lang="en-US" baseline="0" dirty="0" smtClean="0">
                <a:ea typeface="ＭＳ Ｐゴシック" charset="0"/>
                <a:cs typeface="ＭＳ Ｐゴシック" charset="0"/>
              </a:rPr>
              <a:t> – red line</a:t>
            </a:r>
            <a:endParaRPr lang="en-US" dirty="0">
              <a:ea typeface="ＭＳ Ｐゴシック" charset="0"/>
              <a:cs typeface="ＭＳ Ｐゴシック" charset="0"/>
            </a:endParaRPr>
          </a:p>
        </p:txBody>
      </p:sp>
    </p:spTree>
    <p:extLst>
      <p:ext uri="{BB962C8B-B14F-4D97-AF65-F5344CB8AC3E}">
        <p14:creationId xmlns:p14="http://schemas.microsoft.com/office/powerpoint/2010/main" val="12092504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BF74F1B5-A619-DC4C-9C63-FC3F849D4973}" type="slidenum">
              <a:rPr lang="en-US" sz="1200">
                <a:latin typeface="Times New Roman" charset="0"/>
              </a:rPr>
              <a:pPr/>
              <a:t>73</a:t>
            </a:fld>
            <a:endParaRPr lang="en-US" sz="1200">
              <a:latin typeface="Times New Roman" charset="0"/>
            </a:endParaRPr>
          </a:p>
        </p:txBody>
      </p:sp>
      <p:sp>
        <p:nvSpPr>
          <p:cNvPr id="75779" name="Rectangle 1026"/>
          <p:cNvSpPr>
            <a:spLocks noGrp="1" noRot="1" noChangeAspect="1" noChangeArrowheads="1" noTextEdit="1"/>
          </p:cNvSpPr>
          <p:nvPr>
            <p:ph type="sldImg"/>
          </p:nvPr>
        </p:nvSpPr>
        <p:spPr>
          <a:ln/>
        </p:spPr>
      </p:sp>
      <p:sp>
        <p:nvSpPr>
          <p:cNvPr id="757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86960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91B1DFB-0882-044B-8088-0F37C13B5EB0}" type="slidenum">
              <a:rPr lang="en-US">
                <a:latin typeface="Times New Roman" charset="0"/>
              </a:rPr>
              <a:pPr/>
              <a:t>7</a:t>
            </a:fld>
            <a:endParaRPr lang="en-US">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600807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BF74F1B5-A619-DC4C-9C63-FC3F849D4973}" type="slidenum">
              <a:rPr lang="en-US" sz="1200">
                <a:latin typeface="Times New Roman" charset="0"/>
              </a:rPr>
              <a:pPr/>
              <a:t>74</a:t>
            </a:fld>
            <a:endParaRPr lang="en-US" sz="1200">
              <a:latin typeface="Times New Roman" charset="0"/>
            </a:endParaRPr>
          </a:p>
        </p:txBody>
      </p:sp>
      <p:sp>
        <p:nvSpPr>
          <p:cNvPr id="75779" name="Rectangle 1026"/>
          <p:cNvSpPr>
            <a:spLocks noGrp="1" noRot="1" noChangeAspect="1" noChangeArrowheads="1" noTextEdit="1"/>
          </p:cNvSpPr>
          <p:nvPr>
            <p:ph type="sldImg"/>
          </p:nvPr>
        </p:nvSpPr>
        <p:spPr>
          <a:ln/>
        </p:spPr>
      </p:sp>
      <p:sp>
        <p:nvSpPr>
          <p:cNvPr id="757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2527644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BF74F1B5-A619-DC4C-9C63-FC3F849D4973}" type="slidenum">
              <a:rPr lang="en-US" sz="1200">
                <a:latin typeface="Times New Roman" charset="0"/>
              </a:rPr>
              <a:pPr/>
              <a:t>75</a:t>
            </a:fld>
            <a:endParaRPr lang="en-US" sz="1200">
              <a:latin typeface="Times New Roman" charset="0"/>
            </a:endParaRPr>
          </a:p>
        </p:txBody>
      </p:sp>
      <p:sp>
        <p:nvSpPr>
          <p:cNvPr id="75779" name="Rectangle 1026"/>
          <p:cNvSpPr>
            <a:spLocks noGrp="1" noRot="1" noChangeAspect="1" noChangeArrowheads="1" noTextEdit="1"/>
          </p:cNvSpPr>
          <p:nvPr>
            <p:ph type="sldImg"/>
          </p:nvPr>
        </p:nvSpPr>
        <p:spPr>
          <a:ln/>
        </p:spPr>
      </p:sp>
      <p:sp>
        <p:nvSpPr>
          <p:cNvPr id="757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2831250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76</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4519153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77</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839430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78</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0423857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79</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2062290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079397BA-7E23-1345-84EB-0388CB9E0FAF}" type="slidenum">
              <a:rPr lang="en-US" sz="1200">
                <a:latin typeface="Times New Roman" charset="0"/>
              </a:rPr>
              <a:pPr/>
              <a:t>80</a:t>
            </a:fld>
            <a:endParaRPr lang="en-US" sz="1200">
              <a:latin typeface="Times New Roman"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528858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8508287" indent="-38044138"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64149" eaLnBrk="0" fontAlgn="base" hangingPunct="0">
              <a:spcBef>
                <a:spcPct val="0"/>
              </a:spcBef>
              <a:spcAft>
                <a:spcPct val="0"/>
              </a:spcAft>
              <a:defRPr sz="2400">
                <a:solidFill>
                  <a:schemeClr val="tx1"/>
                </a:solidFill>
                <a:latin typeface="Comic Sans MS" charset="0"/>
                <a:ea typeface="ＭＳ Ｐゴシック" charset="0"/>
              </a:defRPr>
            </a:lvl6pPr>
            <a:lvl7pPr marL="928299" eaLnBrk="0" fontAlgn="base" hangingPunct="0">
              <a:spcBef>
                <a:spcPct val="0"/>
              </a:spcBef>
              <a:spcAft>
                <a:spcPct val="0"/>
              </a:spcAft>
              <a:defRPr sz="2400">
                <a:solidFill>
                  <a:schemeClr val="tx1"/>
                </a:solidFill>
                <a:latin typeface="Comic Sans MS" charset="0"/>
                <a:ea typeface="ＭＳ Ｐゴシック" charset="0"/>
              </a:defRPr>
            </a:lvl7pPr>
            <a:lvl8pPr marL="1392448" eaLnBrk="0" fontAlgn="base" hangingPunct="0">
              <a:spcBef>
                <a:spcPct val="0"/>
              </a:spcBef>
              <a:spcAft>
                <a:spcPct val="0"/>
              </a:spcAft>
              <a:defRPr sz="2400">
                <a:solidFill>
                  <a:schemeClr val="tx1"/>
                </a:solidFill>
                <a:latin typeface="Comic Sans MS" charset="0"/>
                <a:ea typeface="ＭＳ Ｐゴシック" charset="0"/>
              </a:defRPr>
            </a:lvl8pPr>
            <a:lvl9pPr marL="1856598" eaLnBrk="0" fontAlgn="base" hangingPunct="0">
              <a:spcBef>
                <a:spcPct val="0"/>
              </a:spcBef>
              <a:spcAft>
                <a:spcPct val="0"/>
              </a:spcAft>
              <a:defRPr sz="2400">
                <a:solidFill>
                  <a:schemeClr val="tx1"/>
                </a:solidFill>
                <a:latin typeface="Comic Sans MS" charset="0"/>
                <a:ea typeface="ＭＳ Ｐゴシック" charset="0"/>
              </a:defRPr>
            </a:lvl9pPr>
          </a:lstStyle>
          <a:p>
            <a:fld id="{079397BA-7E23-1345-84EB-0388CB9E0FAF}" type="slidenum">
              <a:rPr lang="en-US" sz="1200">
                <a:latin typeface="Times New Roman" charset="0"/>
              </a:rPr>
              <a:pPr/>
              <a:t>81</a:t>
            </a:fld>
            <a:endParaRPr lang="en-US" sz="1200">
              <a:latin typeface="Times New Roman"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19413817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82</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20847292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830EC8D-33DF-5B4C-9CB5-867EE06B5232}" type="slidenum">
              <a:rPr lang="en-US">
                <a:latin typeface="Times New Roman" charset="0"/>
              </a:rPr>
              <a:pPr/>
              <a:t>83</a:t>
            </a:fld>
            <a:endParaRPr lang="en-US">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a:t>got to herew (about to start this slide) at end of 8 Jan. 2008</a:t>
            </a:r>
          </a:p>
        </p:txBody>
      </p:sp>
    </p:spTree>
    <p:extLst>
      <p:ext uri="{BB962C8B-B14F-4D97-AF65-F5344CB8AC3E}">
        <p14:creationId xmlns:p14="http://schemas.microsoft.com/office/powerpoint/2010/main" val="1849190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91B1DFB-0882-044B-8088-0F37C13B5EB0}" type="slidenum">
              <a:rPr lang="en-US">
                <a:latin typeface="Times New Roman" charset="0"/>
              </a:rPr>
              <a:pPr/>
              <a:t>8</a:t>
            </a:fld>
            <a:endParaRPr lang="en-US">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04233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C91B1DFB-0882-044B-8088-0F37C13B5EB0}" type="slidenum">
              <a:rPr lang="en-US">
                <a:latin typeface="Times New Roman" charset="0"/>
              </a:rPr>
              <a:pPr/>
              <a:t>9</a:t>
            </a:fld>
            <a:endParaRPr lang="en-US">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9207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35263" y="584200"/>
            <a:ext cx="6096000" cy="1143000"/>
          </a:xfrm>
          <a:prstGeom prst="rect">
            <a:avLst/>
          </a:prstGeom>
        </p:spPr>
        <p:txBody>
          <a:bodyPr/>
          <a:lstStyle/>
          <a:p>
            <a:r>
              <a:rPr lang="en-CA" smtClean="0"/>
              <a:t>Click to edit Master title style</a:t>
            </a:r>
            <a:endParaRPr lang="en-US"/>
          </a:p>
        </p:txBody>
      </p:sp>
      <p:sp>
        <p:nvSpPr>
          <p:cNvPr id="3" name="Content Placeholder 2"/>
          <p:cNvSpPr>
            <a:spLocks noGrp="1"/>
          </p:cNvSpPr>
          <p:nvPr>
            <p:ph idx="1"/>
          </p:nvPr>
        </p:nvSpPr>
        <p:spPr>
          <a:xfrm>
            <a:off x="2819400" y="1981200"/>
            <a:ext cx="6096000" cy="4114800"/>
          </a:xfrm>
          <a:prstGeom prst="rect">
            <a:avLst/>
          </a:prstGeo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Rectangle 5"/>
          <p:cNvSpPr>
            <a:spLocks noGrp="1" noChangeArrowheads="1"/>
          </p:cNvSpPr>
          <p:nvPr>
            <p:ph type="dt" sz="half" idx="10"/>
          </p:nvPr>
        </p:nvSpPr>
        <p:spPr>
          <a:xfrm>
            <a:off x="304800" y="6248400"/>
            <a:ext cx="1905000" cy="457200"/>
          </a:xfrm>
          <a:prstGeom prst="rect">
            <a:avLst/>
          </a:prstGeom>
          <a:ln/>
        </p:spPr>
        <p:txBody>
          <a:bodyPr/>
          <a:lstStyle>
            <a:lvl1pPr>
              <a:defRPr/>
            </a:lvl1pPr>
          </a:lstStyle>
          <a:p>
            <a:r>
              <a:rPr lang="en-CA" smtClean="0"/>
              <a:t>L2-Jan 5/12</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Early Astronomy</a:t>
            </a:r>
          </a:p>
        </p:txBody>
      </p:sp>
    </p:spTree>
    <p:extLst>
      <p:ext uri="{BB962C8B-B14F-4D97-AF65-F5344CB8AC3E}">
        <p14:creationId xmlns:p14="http://schemas.microsoft.com/office/powerpoint/2010/main" val="1278581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2016-05-13</a:t>
            </a:fld>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528970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2016-05-13</a:t>
            </a:fld>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2994838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2016-05-13</a:t>
            </a:fld>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3045376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2016-05-13</a:t>
            </a:fld>
            <a:endParaRPr lang="en-CA"/>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3932469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2016-05-13</a:t>
            </a:fld>
            <a:endParaRPr lang="en-CA"/>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98981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CA"/>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2016-05-13</a:t>
            </a:fld>
            <a:endParaRPr lang="en-CA"/>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CA"/>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726817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2016-05-13</a:t>
            </a:fld>
            <a:endParaRPr lang="en-CA"/>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3535705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2016-05-13</a:t>
            </a:fld>
            <a:endParaRPr lang="en-CA"/>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2107797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2016-05-13</a:t>
            </a:fld>
            <a:endParaRPr lang="en-CA"/>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3383711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2016-05-13</a:t>
            </a:fld>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1299917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E3E2E0C-60C0-4027-B873-BBBFD09A91CF}" type="datetimeFigureOut">
              <a:rPr lang="en-CA" smtClean="0"/>
              <a:t>2016-05-13</a:t>
            </a:fld>
            <a:endParaRPr lang="en-C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18FB8B9-B132-4C27-84D5-CA99DCCBFC43}" type="slidenum">
              <a:rPr lang="en-CA" smtClean="0"/>
              <a:t>‹#›</a:t>
            </a:fld>
            <a:endParaRPr lang="en-CA"/>
          </a:p>
        </p:txBody>
      </p:sp>
    </p:spTree>
    <p:extLst>
      <p:ext uri="{BB962C8B-B14F-4D97-AF65-F5344CB8AC3E}">
        <p14:creationId xmlns:p14="http://schemas.microsoft.com/office/powerpoint/2010/main" val="3308094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6"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6" name="Rectangle 6"/>
          <p:cNvSpPr>
            <a:spLocks noGrp="1" noChangeArrowheads="1"/>
          </p:cNvSpPr>
          <p:nvPr>
            <p:ph type="ftr" sz="quarter" idx="11"/>
          </p:nvPr>
        </p:nvSpPr>
        <p:spPr>
          <a:xfrm>
            <a:off x="7164288" y="6568074"/>
            <a:ext cx="1973494" cy="288032"/>
          </a:xfrm>
          <a:prstGeom prst="rect">
            <a:avLst/>
          </a:prstGeom>
          <a:ln/>
        </p:spPr>
        <p:txBody>
          <a:bodyPr/>
          <a:lstStyle>
            <a:lvl1pPr>
              <a:defRPr/>
            </a:lvl1pPr>
          </a:lstStyle>
          <a:p>
            <a:pPr>
              <a:defRPr/>
            </a:pPr>
            <a:r>
              <a:rPr lang="en-US" dirty="0" smtClean="0"/>
              <a:t>SCI 238 – 2 – The Sky</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 name="Rectangle 6"/>
          <p:cNvSpPr>
            <a:spLocks noGrp="1" noChangeArrowheads="1"/>
          </p:cNvSpPr>
          <p:nvPr>
            <p:ph type="ftr" sz="quarter" idx="3"/>
          </p:nvPr>
        </p:nvSpPr>
        <p:spPr>
          <a:xfrm>
            <a:off x="7092280" y="6569968"/>
            <a:ext cx="2029966" cy="288032"/>
          </a:xfrm>
          <a:prstGeom prst="rect">
            <a:avLst/>
          </a:prstGeom>
          <a:ln/>
        </p:spPr>
        <p:txBody>
          <a:bodyPr/>
          <a:lstStyle>
            <a:lvl1pPr>
              <a:defRPr sz="1600">
                <a:solidFill>
                  <a:srgbClr val="FF0000"/>
                </a:solidFill>
                <a:latin typeface="Calibri" panose="020F0502020204030204" pitchFamily="34" charset="0"/>
              </a:defRPr>
            </a:lvl1pPr>
          </a:lstStyle>
          <a:p>
            <a:pPr>
              <a:defRPr/>
            </a:pPr>
            <a:r>
              <a:rPr lang="en-US" dirty="0" smtClean="0"/>
              <a:t>SCI 238 – 2 – The Sky</a:t>
            </a:r>
            <a:endParaRPr lang="en-US" dirty="0"/>
          </a:p>
        </p:txBody>
      </p:sp>
    </p:spTree>
  </p:cSld>
  <p:clrMap bg1="dk2" tx1="lt1" bg2="dk1" tx2="lt2" accent1="accent1" accent2="accent2" accent3="accent3" accent4="accent4" accent5="accent5" accent6="accent6" hlink="hlink" folHlink="folHlink"/>
  <p:sldLayoutIdLst>
    <p:sldLayoutId id="2147483844" r:id="rId1"/>
    <p:sldLayoutId id="2147483845" r:id="rId2"/>
    <p:sldLayoutId id="2147483846" r:id="rId3"/>
    <p:sldLayoutId id="2147483848" r:id="rId4"/>
    <p:sldLayoutId id="2147483849" r:id="rId5"/>
    <p:sldLayoutId id="2147483850" r:id="rId6"/>
    <p:sldLayoutId id="2147483851" r:id="rId7"/>
    <p:sldLayoutId id="2147483852" r:id="rId8"/>
    <p:sldLayoutId id="2147483853" r:id="rId9"/>
    <p:sldLayoutId id="2147483854" r:id="rId10"/>
    <p:sldLayoutId id="2147483868" r:id="rId11"/>
  </p:sldLayoutIdLst>
  <p:timing>
    <p:tnLst>
      <p:par>
        <p:cTn id="1" dur="indefinite" restart="never" nodeType="tmRoot"/>
      </p:par>
    </p:tnLst>
  </p:timing>
  <p:hf sldNum="0" hdr="0"/>
  <p:txStyles>
    <p:title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p:titleStyle>
    <p:body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ooter Placeholder 6"/>
          <p:cNvSpPr>
            <a:spLocks noGrp="1" noChangeArrowheads="1"/>
          </p:cNvSpPr>
          <p:nvPr>
            <p:ph type="ftr" sz="quarter" idx="3"/>
          </p:nvPr>
        </p:nvSpPr>
        <p:spPr>
          <a:xfrm>
            <a:off x="7164288" y="6568074"/>
            <a:ext cx="1973494" cy="288032"/>
          </a:xfrm>
          <a:prstGeom prst="rect">
            <a:avLst/>
          </a:prstGeom>
          <a:ln/>
        </p:spPr>
        <p:txBody>
          <a:bodyPr/>
          <a:lstStyle>
            <a:lvl1pPr>
              <a:defRPr sz="1600">
                <a:solidFill>
                  <a:srgbClr val="FF0000"/>
                </a:solidFill>
                <a:latin typeface="Calibri" panose="020F0502020204030204" pitchFamily="34" charset="0"/>
              </a:defRPr>
            </a:lvl1pPr>
          </a:lstStyle>
          <a:p>
            <a:pPr>
              <a:defRPr/>
            </a:pPr>
            <a:r>
              <a:rPr lang="en-US" dirty="0" smtClean="0"/>
              <a:t>SCI 238 – 2 – The Sky</a:t>
            </a:r>
            <a:endParaRPr lang="en-US" dirty="0"/>
          </a:p>
        </p:txBody>
      </p:sp>
    </p:spTree>
    <p:extLst>
      <p:ext uri="{BB962C8B-B14F-4D97-AF65-F5344CB8AC3E}">
        <p14:creationId xmlns:p14="http://schemas.microsoft.com/office/powerpoint/2010/main" val="3441877527"/>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4.jpe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4.jpe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70.png"/><Relationship Id="rId5" Type="http://schemas.openxmlformats.org/officeDocument/2006/relationships/image" Target="../media/image28.png"/><Relationship Id="rId6" Type="http://schemas.openxmlformats.org/officeDocument/2006/relationships/image" Target="../media/image290.png"/><Relationship Id="rId7" Type="http://schemas.openxmlformats.org/officeDocument/2006/relationships/image" Target="../media/image30.png"/><Relationship Id="rId8"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27.jpe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29.jpe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2.jpe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42.png"/><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42.gif"/><Relationship Id="rId4" Type="http://schemas.openxmlformats.org/officeDocument/2006/relationships/image" Target="../media/image31.jpeg"/><Relationship Id="rId5" Type="http://schemas.openxmlformats.org/officeDocument/2006/relationships/image" Target="../media/image30.jpe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42.gif"/><Relationship Id="rId4" Type="http://schemas.openxmlformats.org/officeDocument/2006/relationships/image" Target="../media/image31.jpeg"/><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3.gif"/><Relationship Id="rId4" Type="http://schemas.openxmlformats.org/officeDocument/2006/relationships/image" Target="../media/image41.gif"/><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43.gif"/><Relationship Id="rId4" Type="http://schemas.openxmlformats.org/officeDocument/2006/relationships/image" Target="../media/image41.gif"/><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44.gif"/><Relationship Id="rId4" Type="http://schemas.openxmlformats.org/officeDocument/2006/relationships/image" Target="../media/image41.gif"/><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43.gif"/><Relationship Id="rId4" Type="http://schemas.openxmlformats.org/officeDocument/2006/relationships/image" Target="../media/image41.gif"/><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43.gif"/><Relationship Id="rId4" Type="http://schemas.openxmlformats.org/officeDocument/2006/relationships/image" Target="../media/image41.gif"/><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3.gif"/></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6.jpeg"/><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42.png"/><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jpeg"/><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9.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oleObject" Target="../embeddings/oleObject1.bin"/><Relationship Id="rId5" Type="http://schemas.openxmlformats.org/officeDocument/2006/relationships/image" Target="../media/image50.emf"/><Relationship Id="rId6" Type="http://schemas.openxmlformats.org/officeDocument/2006/relationships/image" Target="../media/image51.jpeg"/><Relationship Id="rId1" Type="http://schemas.openxmlformats.org/officeDocument/2006/relationships/vmlDrawing" Target="../drawings/vmlDrawing1.vml"/><Relationship Id="rId2"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oleObject" Target="../embeddings/oleObject2.bin"/><Relationship Id="rId5" Type="http://schemas.openxmlformats.org/officeDocument/2006/relationships/image" Target="../media/image52.emf"/><Relationship Id="rId6" Type="http://schemas.openxmlformats.org/officeDocument/2006/relationships/image" Target="../media/image53.jpeg"/><Relationship Id="rId1" Type="http://schemas.openxmlformats.org/officeDocument/2006/relationships/vmlDrawing" Target="../drawings/vmlDrawing2.vml"/><Relationship Id="rId2"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4.jpe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29.jpeg"/><Relationship Id="rId5" Type="http://schemas.openxmlformats.org/officeDocument/2006/relationships/image" Target="../media/image55.jpeg"/><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3" Type="http://schemas.openxmlformats.org/officeDocument/2006/relationships/image" Target="../media/image56.gif"/><Relationship Id="rId4" Type="http://schemas.openxmlformats.org/officeDocument/2006/relationships/image" Target="../media/image44.gif"/><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6.gif"/><Relationship Id="rId5" Type="http://schemas.openxmlformats.org/officeDocument/2006/relationships/image" Target="../media/image61.png"/><Relationship Id="rId6" Type="http://schemas.openxmlformats.org/officeDocument/2006/relationships/image" Target="../media/image30.jpeg"/><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6.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2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6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64.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65.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6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7.png"/><Relationship Id="rId3"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64.jpeg"/><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7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7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72.jpe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29.jpeg"/><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73.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74.jpeg"/></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5.jpeg"/><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75.jpeg"/><Relationship Id="rId4" Type="http://schemas.openxmlformats.org/officeDocument/2006/relationships/image" Target="../media/image76.png"/><Relationship Id="rId5" Type="http://schemas.openxmlformats.org/officeDocument/2006/relationships/image" Target="../media/image77.jpeg"/><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3" Type="http://schemas.openxmlformats.org/officeDocument/2006/relationships/image" Target="../media/image78.gif"/><Relationship Id="rId4" Type="http://schemas.openxmlformats.org/officeDocument/2006/relationships/image" Target="../media/image79.png"/><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80.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81.gif"/></Relationships>
</file>

<file path=ppt/slides/_rels/slide79.xml.rels><?xml version="1.0" encoding="UTF-8" standalone="yes"?>
<Relationships xmlns="http://schemas.openxmlformats.org/package/2006/relationships"><Relationship Id="rId3" Type="http://schemas.openxmlformats.org/officeDocument/2006/relationships/image" Target="../media/image81.gif"/><Relationship Id="rId4" Type="http://schemas.openxmlformats.org/officeDocument/2006/relationships/image" Target="../media/image82.png"/><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3.png"/><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1.jpeg"/><Relationship Id="rId5" Type="http://schemas.openxmlformats.org/officeDocument/2006/relationships/image" Target="../media/image87.png"/><Relationship Id="rId6" Type="http://schemas.openxmlformats.org/officeDocument/2006/relationships/image" Target="../media/image30.jpeg"/><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30.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84.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323528" y="260648"/>
            <a:ext cx="1764754" cy="648072"/>
          </a:xfrm>
          <a:prstGeom prst="rect">
            <a:avLst/>
          </a:prstGeom>
        </p:spPr>
        <p:txBody>
          <a:bodyPr/>
          <a:lstStyle/>
          <a:p>
            <a:pPr eaLnBrk="1" hangingPunct="1"/>
            <a:r>
              <a:rPr lang="en-US" sz="4000" dirty="0"/>
              <a:t>Math?</a:t>
            </a:r>
          </a:p>
        </p:txBody>
      </p:sp>
      <p:sp>
        <p:nvSpPr>
          <p:cNvPr id="21509" name="Rectangle 3"/>
          <p:cNvSpPr>
            <a:spLocks noGrp="1" noChangeArrowheads="1"/>
          </p:cNvSpPr>
          <p:nvPr>
            <p:ph type="body" idx="4294967295"/>
          </p:nvPr>
        </p:nvSpPr>
        <p:spPr>
          <a:xfrm>
            <a:off x="287339" y="764704"/>
            <a:ext cx="8173094" cy="4430713"/>
          </a:xfrm>
          <a:prstGeom prst="rect">
            <a:avLst/>
          </a:prstGeom>
        </p:spPr>
        <p:txBody>
          <a:bodyPr/>
          <a:lstStyle/>
          <a:p>
            <a:pPr eaLnBrk="1" hangingPunct="1"/>
            <a:r>
              <a:rPr lang="en-US" dirty="0"/>
              <a:t>N</a:t>
            </a:r>
            <a:r>
              <a:rPr lang="en-US" dirty="0" smtClean="0"/>
              <a:t>o </a:t>
            </a:r>
            <a:r>
              <a:rPr lang="en-US" dirty="0"/>
              <a:t>calculus required – but some may be shown </a:t>
            </a:r>
          </a:p>
          <a:p>
            <a:pPr eaLnBrk="1" hangingPunct="1"/>
            <a:r>
              <a:rPr lang="en-US" dirty="0"/>
              <a:t>B</a:t>
            </a:r>
            <a:r>
              <a:rPr lang="en-US" dirty="0" smtClean="0"/>
              <a:t>asic </a:t>
            </a:r>
            <a:r>
              <a:rPr lang="en-US" dirty="0"/>
              <a:t>arithmetic, powers of ten, simple logarithms  (e.g. log-log plots)</a:t>
            </a:r>
          </a:p>
          <a:p>
            <a:pPr lvl="1" eaLnBrk="1" hangingPunct="1"/>
            <a:r>
              <a:rPr lang="en-US" sz="2800" dirty="0"/>
              <a:t>100 = 10</a:t>
            </a:r>
            <a:r>
              <a:rPr lang="en-US" sz="2800" baseline="30000" dirty="0"/>
              <a:t>2 </a:t>
            </a:r>
            <a:r>
              <a:rPr lang="en-US" sz="2800" dirty="0"/>
              <a:t>  </a:t>
            </a:r>
            <a:r>
              <a:rPr lang="en-US" sz="2800" dirty="0">
                <a:ea typeface="Lucida Grande" charset="0"/>
                <a:cs typeface="Lucida Grande" charset="0"/>
              </a:rPr>
              <a:t>→</a:t>
            </a:r>
            <a:r>
              <a:rPr lang="en-US" sz="2800" dirty="0"/>
              <a:t> log 100 = 2</a:t>
            </a:r>
          </a:p>
          <a:p>
            <a:pPr lvl="1" eaLnBrk="1" hangingPunct="1"/>
            <a:r>
              <a:rPr lang="en-US" sz="2800" dirty="0"/>
              <a:t>if </a:t>
            </a:r>
            <a:r>
              <a:rPr lang="en-US" sz="2800" dirty="0" smtClean="0"/>
              <a:t> </a:t>
            </a:r>
            <a:r>
              <a:rPr lang="en-US" sz="2800" dirty="0"/>
              <a:t>5 = a log 100    </a:t>
            </a:r>
            <a:r>
              <a:rPr lang="en-US" sz="2800" dirty="0" smtClean="0"/>
              <a:t>then a = </a:t>
            </a:r>
            <a:r>
              <a:rPr lang="en-US" sz="2800" dirty="0"/>
              <a:t>5/ log 100 </a:t>
            </a:r>
            <a:r>
              <a:rPr lang="en-US" sz="2800" dirty="0" smtClean="0"/>
              <a:t>= 5/2 = 2.5</a:t>
            </a:r>
            <a:endParaRPr lang="en-US" sz="2800" dirty="0"/>
          </a:p>
          <a:p>
            <a:pPr lvl="1" eaLnBrk="1" hangingPunct="1"/>
            <a:r>
              <a:rPr lang="en-US" sz="2800" dirty="0"/>
              <a:t>10</a:t>
            </a:r>
            <a:r>
              <a:rPr lang="en-US" sz="2800" baseline="30000" dirty="0"/>
              <a:t>9 </a:t>
            </a:r>
            <a:r>
              <a:rPr lang="en-US" sz="2800" dirty="0"/>
              <a:t>/ 10</a:t>
            </a:r>
            <a:r>
              <a:rPr lang="en-US" sz="2800" baseline="30000" dirty="0"/>
              <a:t>4 </a:t>
            </a:r>
            <a:r>
              <a:rPr lang="en-US" sz="2800" dirty="0"/>
              <a:t> = 10</a:t>
            </a:r>
            <a:r>
              <a:rPr lang="en-US" sz="2800" baseline="30000" dirty="0"/>
              <a:t>9 </a:t>
            </a:r>
            <a:r>
              <a:rPr lang="en-US" sz="2800" dirty="0"/>
              <a:t>10</a:t>
            </a:r>
            <a:r>
              <a:rPr lang="en-US" sz="2800" baseline="30000" dirty="0"/>
              <a:t>-4 </a:t>
            </a:r>
            <a:r>
              <a:rPr lang="en-US" sz="2800" dirty="0"/>
              <a:t>= 10</a:t>
            </a:r>
            <a:r>
              <a:rPr lang="en-US" sz="2800" baseline="30000" dirty="0"/>
              <a:t>9-4 </a:t>
            </a:r>
            <a:r>
              <a:rPr lang="en-US" sz="2800" dirty="0"/>
              <a:t>= 10</a:t>
            </a:r>
            <a:r>
              <a:rPr lang="en-US" sz="2800" baseline="30000" dirty="0"/>
              <a:t>5</a:t>
            </a:r>
            <a:r>
              <a:rPr lang="en-US" sz="2800" dirty="0"/>
              <a:t>     (≠ 10</a:t>
            </a:r>
            <a:r>
              <a:rPr lang="en-US" sz="2800" baseline="30000" dirty="0"/>
              <a:t>9/4</a:t>
            </a:r>
            <a:r>
              <a:rPr lang="en-US" sz="2800" dirty="0"/>
              <a:t> !!! )</a:t>
            </a:r>
            <a:endParaRPr lang="en-US" sz="2800" baseline="30000" dirty="0">
              <a:ea typeface="Times New Roman" charset="0"/>
              <a:cs typeface="Times New Roman" charset="0"/>
            </a:endParaRPr>
          </a:p>
          <a:p>
            <a:pPr lvl="1" eaLnBrk="1" hangingPunct="1"/>
            <a:r>
              <a:rPr lang="en-US" sz="2800" dirty="0" smtClean="0"/>
              <a:t>10</a:t>
            </a:r>
            <a:r>
              <a:rPr lang="en-US" sz="2800" baseline="30000" dirty="0" smtClean="0"/>
              <a:t>1/2 </a:t>
            </a:r>
            <a:r>
              <a:rPr lang="en-US" sz="2800" dirty="0" smtClean="0"/>
              <a:t> </a:t>
            </a:r>
            <a:r>
              <a:rPr lang="en-US" sz="2800" dirty="0"/>
              <a:t>=  10</a:t>
            </a:r>
            <a:r>
              <a:rPr lang="en-US" sz="2800" baseline="30000" dirty="0"/>
              <a:t>0.5</a:t>
            </a:r>
            <a:r>
              <a:rPr lang="en-US" sz="2800" dirty="0"/>
              <a:t> </a:t>
            </a:r>
            <a:r>
              <a:rPr lang="en-US" sz="2800" dirty="0" smtClean="0"/>
              <a:t> </a:t>
            </a:r>
            <a:r>
              <a:rPr lang="en-US" sz="2800" dirty="0"/>
              <a:t>=  </a:t>
            </a:r>
            <a:r>
              <a:rPr lang="en-US" sz="2800" dirty="0" smtClean="0"/>
              <a:t>√</a:t>
            </a:r>
            <a:r>
              <a:rPr lang="en-US" sz="2800" dirty="0"/>
              <a:t>10 = 3.162277669….</a:t>
            </a:r>
            <a:endParaRPr lang="en-US" sz="2800" dirty="0">
              <a:ea typeface="Times New Roman" charset="0"/>
              <a:cs typeface="Times New Roman" charset="0"/>
            </a:endParaRPr>
          </a:p>
          <a:p>
            <a:pPr eaLnBrk="1" hangingPunct="1"/>
            <a:r>
              <a:rPr lang="en-US" dirty="0"/>
              <a:t>S</a:t>
            </a:r>
            <a:r>
              <a:rPr lang="en-US" dirty="0" smtClean="0"/>
              <a:t>ome </a:t>
            </a:r>
            <a:r>
              <a:rPr lang="en-US" dirty="0"/>
              <a:t>geometry and trigonometry (lots of triangles!), simple algebra, …</a:t>
            </a:r>
          </a:p>
          <a:p>
            <a:pPr eaLnBrk="1" hangingPunct="1">
              <a:buFont typeface="Wingdings" charset="2"/>
              <a:buNone/>
            </a:pPr>
            <a:endParaRPr lang="en-US" dirty="0"/>
          </a:p>
        </p:txBody>
      </p:sp>
      <p:sp>
        <p:nvSpPr>
          <p:cNvPr id="21511" name="Freeform 5"/>
          <p:cNvSpPr>
            <a:spLocks/>
          </p:cNvSpPr>
          <p:nvPr/>
        </p:nvSpPr>
        <p:spPr bwMode="auto">
          <a:xfrm>
            <a:off x="5330825" y="1103313"/>
            <a:ext cx="1588" cy="1587"/>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0"/>
                </a:lnTo>
                <a:close/>
              </a:path>
            </a:pathLst>
          </a:custGeom>
          <a:solidFill>
            <a:schemeClr val="accent1"/>
          </a:solidFill>
          <a:ln w="9525">
            <a:solidFill>
              <a:schemeClr val="tx1"/>
            </a:solidFill>
            <a:round/>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08703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01-10"/>
          <p:cNvPicPr>
            <a:picLocks noChangeAspect="1" noChangeArrowheads="1"/>
          </p:cNvPicPr>
          <p:nvPr/>
        </p:nvPicPr>
        <p:blipFill rotWithShape="1">
          <a:blip r:embed="rId3"/>
          <a:srcRect l="3666" t="8792" r="4222" b="9874"/>
          <a:stretch/>
        </p:blipFill>
        <p:spPr bwMode="auto">
          <a:xfrm>
            <a:off x="107504" y="756240"/>
            <a:ext cx="8928992" cy="5913120"/>
          </a:xfrm>
          <a:prstGeom prst="rect">
            <a:avLst/>
          </a:prstGeom>
          <a:noFill/>
          <a:ln w="9525">
            <a:noFill/>
            <a:miter lim="800000"/>
            <a:headEnd/>
            <a:tailEnd/>
          </a:ln>
        </p:spPr>
      </p:pic>
      <p:sp>
        <p:nvSpPr>
          <p:cNvPr id="27652" name="Rectangle 5"/>
          <p:cNvSpPr>
            <a:spLocks noGrp="1" noChangeArrowheads="1"/>
          </p:cNvSpPr>
          <p:nvPr>
            <p:ph type="title" idx="4294967295"/>
          </p:nvPr>
        </p:nvSpPr>
        <p:spPr>
          <a:xfrm>
            <a:off x="107504" y="116633"/>
            <a:ext cx="8928992" cy="576064"/>
          </a:xfrm>
          <a:prstGeom prst="rect">
            <a:avLst/>
          </a:prstGeom>
        </p:spPr>
        <p:txBody>
          <a:bodyPr/>
          <a:lstStyle/>
          <a:p>
            <a:pPr eaLnBrk="1" hangingPunct="1"/>
            <a:r>
              <a:rPr lang="en-CA" sz="4000" dirty="0" smtClean="0"/>
              <a:t>Stars and Constellations (Centaurus)</a:t>
            </a:r>
            <a:br>
              <a:rPr lang="en-CA" sz="4000" dirty="0" smtClean="0"/>
            </a:br>
            <a:r>
              <a:rPr lang="en-CA" sz="4000" dirty="0"/>
              <a:t/>
            </a:r>
            <a:br>
              <a:rPr lang="en-CA" sz="4000" dirty="0"/>
            </a:br>
            <a:r>
              <a:rPr lang="en-CA" sz="4000" dirty="0" smtClean="0"/>
              <a:t> </a:t>
            </a:r>
            <a:r>
              <a:rPr lang="en-CA" sz="4000" dirty="0" smtClean="0">
                <a:solidFill>
                  <a:schemeClr val="tx1"/>
                </a:solidFill>
              </a:rPr>
              <a:t>…contains Alpha Centauri (closest star system: A, B, C; 4.4 </a:t>
            </a:r>
            <a:r>
              <a:rPr lang="en-CA" sz="4000" dirty="0" err="1" smtClean="0">
                <a:solidFill>
                  <a:schemeClr val="tx1"/>
                </a:solidFill>
              </a:rPr>
              <a:t>ly</a:t>
            </a:r>
            <a:r>
              <a:rPr lang="en-CA" sz="4000" dirty="0" smtClean="0">
                <a:solidFill>
                  <a:schemeClr val="tx1"/>
                </a:solidFill>
              </a:rPr>
              <a:t>)</a:t>
            </a:r>
            <a:endParaRPr lang="en-US" sz="4000" dirty="0">
              <a:solidFill>
                <a:schemeClr val="tx1"/>
              </a:solidFill>
            </a:endParaRPr>
          </a:p>
        </p:txBody>
      </p:sp>
      <p:pic>
        <p:nvPicPr>
          <p:cNvPr id="232450" name="Picture 2" descr="http://www.constellationsofwords.com/images/Centa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4293096"/>
            <a:ext cx="3477587" cy="228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679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FG01_00CO"/>
          <p:cNvPicPr>
            <a:picLocks noChangeAspect="1" noChangeArrowheads="1"/>
          </p:cNvPicPr>
          <p:nvPr/>
        </p:nvPicPr>
        <p:blipFill rotWithShape="1">
          <a:blip r:embed="rId3"/>
          <a:srcRect l="1610" t="1332" r="2228" b="1359"/>
          <a:stretch/>
        </p:blipFill>
        <p:spPr bwMode="auto">
          <a:xfrm>
            <a:off x="4355976" y="797051"/>
            <a:ext cx="4644896" cy="5924078"/>
          </a:xfrm>
          <a:prstGeom prst="rect">
            <a:avLst/>
          </a:prstGeom>
          <a:noFill/>
          <a:ln w="9525">
            <a:noFill/>
            <a:miter lim="800000"/>
            <a:headEnd/>
            <a:tailEnd/>
          </a:ln>
        </p:spPr>
      </p:pic>
      <p:sp>
        <p:nvSpPr>
          <p:cNvPr id="27652" name="Rectangle 5"/>
          <p:cNvSpPr>
            <a:spLocks noGrp="1" noChangeArrowheads="1"/>
          </p:cNvSpPr>
          <p:nvPr>
            <p:ph type="title" idx="4294967295"/>
          </p:nvPr>
        </p:nvSpPr>
        <p:spPr>
          <a:xfrm>
            <a:off x="107504" y="116633"/>
            <a:ext cx="8928992" cy="576064"/>
          </a:xfrm>
          <a:prstGeom prst="rect">
            <a:avLst/>
          </a:prstGeom>
        </p:spPr>
        <p:txBody>
          <a:bodyPr/>
          <a:lstStyle/>
          <a:p>
            <a:r>
              <a:rPr lang="en-CA" sz="4000" dirty="0" smtClean="0"/>
              <a:t>Stars and Constellations (Orion)</a:t>
            </a:r>
            <a:br>
              <a:rPr lang="en-CA" sz="4000" dirty="0" smtClean="0"/>
            </a:br>
            <a:r>
              <a:rPr lang="en-CA" sz="4000" dirty="0" smtClean="0"/>
              <a:t/>
            </a:r>
            <a:br>
              <a:rPr lang="en-CA" sz="4000" dirty="0" smtClean="0"/>
            </a:br>
            <a:r>
              <a:rPr lang="en-US" sz="2800" dirty="0" smtClean="0">
                <a:solidFill>
                  <a:srgbClr val="009999"/>
                </a:solidFill>
              </a:rPr>
              <a:t>striking pattern</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bright </a:t>
            </a:r>
            <a:r>
              <a:rPr lang="en-US" sz="2800" dirty="0" smtClean="0">
                <a:solidFill>
                  <a:srgbClr val="009999"/>
                </a:solidFill>
              </a:rPr>
              <a:t>stars</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different </a:t>
            </a:r>
            <a:r>
              <a:rPr lang="en-US" sz="2800" dirty="0" err="1">
                <a:solidFill>
                  <a:srgbClr val="009999"/>
                </a:solidFill>
              </a:rPr>
              <a:t>colours</a:t>
            </a:r>
            <a:r>
              <a:rPr lang="en-US" sz="2800" dirty="0">
                <a:solidFill>
                  <a:srgbClr val="009999"/>
                </a:solidFill>
              </a:rPr>
              <a:t> </a:t>
            </a:r>
            <a:r>
              <a:rPr lang="en-US" sz="2800" dirty="0" smtClean="0">
                <a:solidFill>
                  <a:srgbClr val="009999"/>
                </a:solidFill>
              </a:rPr>
              <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gaseous </a:t>
            </a:r>
            <a:r>
              <a:rPr lang="en-US" sz="2800" dirty="0" smtClean="0">
                <a:solidFill>
                  <a:srgbClr val="009999"/>
                </a:solidFill>
              </a:rPr>
              <a:t>nebula</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star clusters</a:t>
            </a:r>
          </a:p>
        </p:txBody>
      </p:sp>
      <p:pic>
        <p:nvPicPr>
          <p:cNvPr id="13314" name="Picture 2" descr="http://www.rc-astro.com/php/phpthumb/cache/phpThumb_cache_rc-astro.com_src4927870affdcbc0a0e827b5fce94160a_par0ddf367c5f01d9ba090bf356b6761f52_dat1265600665.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1" y="3861048"/>
            <a:ext cx="4229322" cy="286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65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AAKKGN0"/>
          <p:cNvPicPr>
            <a:picLocks noChangeAspect="1" noChangeArrowheads="1"/>
          </p:cNvPicPr>
          <p:nvPr/>
        </p:nvPicPr>
        <p:blipFill rotWithShape="1">
          <a:blip r:embed="rId3"/>
          <a:srcRect l="47323" t="1547" r="12535" b="52412"/>
          <a:stretch/>
        </p:blipFill>
        <p:spPr bwMode="auto">
          <a:xfrm>
            <a:off x="4356322" y="816101"/>
            <a:ext cx="4618273" cy="5900289"/>
          </a:xfrm>
          <a:prstGeom prst="rect">
            <a:avLst/>
          </a:prstGeom>
          <a:noFill/>
          <a:ln w="9525">
            <a:noFill/>
            <a:miter lim="800000"/>
            <a:headEnd/>
            <a:tailEnd/>
          </a:ln>
        </p:spPr>
      </p:pic>
      <p:sp>
        <p:nvSpPr>
          <p:cNvPr id="27652" name="Rectangle 5"/>
          <p:cNvSpPr>
            <a:spLocks noGrp="1" noChangeArrowheads="1"/>
          </p:cNvSpPr>
          <p:nvPr>
            <p:ph type="title" idx="4294967295"/>
          </p:nvPr>
        </p:nvSpPr>
        <p:spPr>
          <a:xfrm>
            <a:off x="107504" y="116633"/>
            <a:ext cx="8928992" cy="576064"/>
          </a:xfrm>
          <a:prstGeom prst="rect">
            <a:avLst/>
          </a:prstGeom>
        </p:spPr>
        <p:txBody>
          <a:bodyPr/>
          <a:lstStyle/>
          <a:p>
            <a:r>
              <a:rPr lang="en-CA" sz="4000" dirty="0" smtClean="0"/>
              <a:t>Stars and Constellations (Orion)</a:t>
            </a:r>
            <a:br>
              <a:rPr lang="en-CA" sz="4000" dirty="0" smtClean="0"/>
            </a:br>
            <a:r>
              <a:rPr lang="en-CA" sz="4000" dirty="0" smtClean="0"/>
              <a:t/>
            </a:r>
            <a:br>
              <a:rPr lang="en-CA" sz="4000" dirty="0" smtClean="0"/>
            </a:br>
            <a:r>
              <a:rPr lang="en-US" sz="2800" dirty="0" smtClean="0">
                <a:solidFill>
                  <a:srgbClr val="009999"/>
                </a:solidFill>
              </a:rPr>
              <a:t>striking pattern</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bright </a:t>
            </a:r>
            <a:r>
              <a:rPr lang="en-US" sz="2800" dirty="0" smtClean="0">
                <a:solidFill>
                  <a:srgbClr val="009999"/>
                </a:solidFill>
              </a:rPr>
              <a:t>stars</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different </a:t>
            </a:r>
            <a:r>
              <a:rPr lang="en-US" sz="2800" dirty="0" err="1">
                <a:solidFill>
                  <a:srgbClr val="009999"/>
                </a:solidFill>
              </a:rPr>
              <a:t>colours</a:t>
            </a:r>
            <a:r>
              <a:rPr lang="en-US" sz="2800" dirty="0">
                <a:solidFill>
                  <a:srgbClr val="009999"/>
                </a:solidFill>
              </a:rPr>
              <a:t> </a:t>
            </a:r>
            <a:r>
              <a:rPr lang="en-US" sz="2800" dirty="0" smtClean="0">
                <a:solidFill>
                  <a:srgbClr val="009999"/>
                </a:solidFill>
              </a:rPr>
              <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gaseous </a:t>
            </a:r>
            <a:r>
              <a:rPr lang="en-US" sz="2800" dirty="0" smtClean="0">
                <a:solidFill>
                  <a:srgbClr val="009999"/>
                </a:solidFill>
              </a:rPr>
              <a:t>nebula</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star clusters</a:t>
            </a:r>
          </a:p>
        </p:txBody>
      </p:sp>
      <p:pic>
        <p:nvPicPr>
          <p:cNvPr id="5" name="Picture 2" descr="http://www.rc-astro.com/php/phpthumb/cache/phpThumb_cache_rc-astro.com_src4927870affdcbc0a0e827b5fce94160a_par0ddf367c5f01d9ba090bf356b6761f52_dat1265600665.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1" y="3861048"/>
            <a:ext cx="4229322" cy="286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484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upload.wikimedia.org/wikipedia/commons/9/91/Orion_constelation_PP3_map_P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322" y="831523"/>
            <a:ext cx="4656373" cy="5884867"/>
          </a:xfrm>
          <a:prstGeom prst="rect">
            <a:avLst/>
          </a:prstGeom>
          <a:noFill/>
          <a:extLst>
            <a:ext uri="{909E8E84-426E-40DD-AFC4-6F175D3DCCD1}">
              <a14:hiddenFill xmlns:a14="http://schemas.microsoft.com/office/drawing/2010/main">
                <a:solidFill>
                  <a:srgbClr val="FFFFFF"/>
                </a:solidFill>
              </a14:hiddenFill>
            </a:ext>
          </a:extLst>
        </p:spPr>
      </p:pic>
      <p:sp>
        <p:nvSpPr>
          <p:cNvPr id="27652" name="Rectangle 5"/>
          <p:cNvSpPr>
            <a:spLocks noGrp="1" noChangeArrowheads="1"/>
          </p:cNvSpPr>
          <p:nvPr>
            <p:ph type="title" idx="4294967295"/>
          </p:nvPr>
        </p:nvSpPr>
        <p:spPr>
          <a:xfrm>
            <a:off x="107504" y="116633"/>
            <a:ext cx="8928992" cy="576064"/>
          </a:xfrm>
          <a:prstGeom prst="rect">
            <a:avLst/>
          </a:prstGeom>
        </p:spPr>
        <p:txBody>
          <a:bodyPr/>
          <a:lstStyle/>
          <a:p>
            <a:r>
              <a:rPr lang="en-CA" sz="4000" dirty="0" smtClean="0"/>
              <a:t>Stars and Constellations (Orion)</a:t>
            </a:r>
            <a:br>
              <a:rPr lang="en-CA" sz="4000" dirty="0" smtClean="0"/>
            </a:br>
            <a:r>
              <a:rPr lang="en-CA" sz="4000" dirty="0" smtClean="0"/>
              <a:t/>
            </a:r>
            <a:br>
              <a:rPr lang="en-CA" sz="4000" dirty="0" smtClean="0"/>
            </a:br>
            <a:r>
              <a:rPr lang="en-US" sz="2800" dirty="0" smtClean="0">
                <a:solidFill>
                  <a:srgbClr val="009999"/>
                </a:solidFill>
              </a:rPr>
              <a:t>striking pattern</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bright </a:t>
            </a:r>
            <a:r>
              <a:rPr lang="en-US" sz="2800" dirty="0" smtClean="0">
                <a:solidFill>
                  <a:srgbClr val="009999"/>
                </a:solidFill>
              </a:rPr>
              <a:t>stars</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different </a:t>
            </a:r>
            <a:r>
              <a:rPr lang="en-US" sz="2800" dirty="0" err="1">
                <a:solidFill>
                  <a:srgbClr val="009999"/>
                </a:solidFill>
              </a:rPr>
              <a:t>colours</a:t>
            </a:r>
            <a:r>
              <a:rPr lang="en-US" sz="2800" dirty="0">
                <a:solidFill>
                  <a:srgbClr val="009999"/>
                </a:solidFill>
              </a:rPr>
              <a:t> </a:t>
            </a:r>
            <a:r>
              <a:rPr lang="en-US" sz="2800" dirty="0" smtClean="0">
                <a:solidFill>
                  <a:srgbClr val="009999"/>
                </a:solidFill>
              </a:rPr>
              <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gaseous </a:t>
            </a:r>
            <a:r>
              <a:rPr lang="en-US" sz="2800" dirty="0" smtClean="0">
                <a:solidFill>
                  <a:srgbClr val="009999"/>
                </a:solidFill>
              </a:rPr>
              <a:t>nebula</a:t>
            </a:r>
            <a:br>
              <a:rPr lang="en-US" sz="2800" dirty="0" smtClean="0">
                <a:solidFill>
                  <a:srgbClr val="009999"/>
                </a:solidFill>
              </a:rPr>
            </a:br>
            <a:r>
              <a:rPr lang="en-US" sz="2800" dirty="0">
                <a:solidFill>
                  <a:srgbClr val="009999"/>
                </a:solidFill>
              </a:rPr>
              <a:t/>
            </a:r>
            <a:br>
              <a:rPr lang="en-US" sz="2800" dirty="0">
                <a:solidFill>
                  <a:srgbClr val="009999"/>
                </a:solidFill>
              </a:rPr>
            </a:br>
            <a:r>
              <a:rPr lang="en-US" sz="2800" dirty="0">
                <a:solidFill>
                  <a:srgbClr val="009999"/>
                </a:solidFill>
              </a:rPr>
              <a:t>star clusters</a:t>
            </a:r>
          </a:p>
        </p:txBody>
      </p:sp>
      <p:pic>
        <p:nvPicPr>
          <p:cNvPr id="4" name="Picture 2" descr="http://www.rc-astro.com/php/phpthumb/cache/phpThumb_cache_rc-astro.com_src4927870affdcbc0a0e827b5fce94160a_par0ddf367c5f01d9ba090bf356b6761f52_dat1265600665.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1" y="3861048"/>
            <a:ext cx="4229322" cy="286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155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5"/>
          <p:cNvSpPr>
            <a:spLocks noGrp="1" noChangeArrowheads="1"/>
          </p:cNvSpPr>
          <p:nvPr>
            <p:ph type="title" idx="4294967295"/>
          </p:nvPr>
        </p:nvSpPr>
        <p:spPr>
          <a:xfrm>
            <a:off x="107504" y="116633"/>
            <a:ext cx="8928992" cy="576064"/>
          </a:xfrm>
          <a:prstGeom prst="rect">
            <a:avLst/>
          </a:prstGeom>
        </p:spPr>
        <p:txBody>
          <a:bodyPr/>
          <a:lstStyle/>
          <a:p>
            <a:r>
              <a:rPr lang="en-CA" sz="4000" dirty="0" smtClean="0"/>
              <a:t>Stars and Constellations (Orion)</a:t>
            </a:r>
            <a:endParaRPr lang="en-US" sz="2800" dirty="0">
              <a:solidFill>
                <a:srgbClr val="009999"/>
              </a:solidFill>
            </a:endParaRPr>
          </a:p>
        </p:txBody>
      </p:sp>
      <p:pic>
        <p:nvPicPr>
          <p:cNvPr id="4" name="Picture 2" descr="AAAKKGN0"/>
          <p:cNvPicPr>
            <a:picLocks noChangeAspect="1" noChangeArrowheads="1"/>
          </p:cNvPicPr>
          <p:nvPr/>
        </p:nvPicPr>
        <p:blipFill rotWithShape="1">
          <a:blip r:embed="rId3"/>
          <a:srcRect l="176" t="58626"/>
          <a:stretch/>
        </p:blipFill>
        <p:spPr bwMode="auto">
          <a:xfrm>
            <a:off x="114486" y="1124744"/>
            <a:ext cx="8890298" cy="4104456"/>
          </a:xfrm>
          <a:prstGeom prst="rect">
            <a:avLst/>
          </a:prstGeom>
          <a:noFill/>
          <a:ln w="9525">
            <a:noFill/>
            <a:miter lim="800000"/>
            <a:headEnd/>
            <a:tailEnd/>
          </a:ln>
        </p:spPr>
      </p:pic>
      <p:sp>
        <p:nvSpPr>
          <p:cNvPr id="5" name="Rectangle 5"/>
          <p:cNvSpPr txBox="1">
            <a:spLocks noChangeArrowheads="1"/>
          </p:cNvSpPr>
          <p:nvPr/>
        </p:nvSpPr>
        <p:spPr>
          <a:xfrm>
            <a:off x="2778854" y="5589240"/>
            <a:ext cx="3523689"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r>
              <a:rPr lang="en-CA" sz="4000" kern="0" dirty="0" smtClean="0">
                <a:solidFill>
                  <a:srgbClr val="009999"/>
                </a:solidFill>
              </a:rPr>
              <a:t>the real picture</a:t>
            </a:r>
            <a:endParaRPr lang="en-US" sz="2800" kern="0" dirty="0">
              <a:solidFill>
                <a:srgbClr val="009999"/>
              </a:solidFill>
            </a:endParaRPr>
          </a:p>
        </p:txBody>
      </p:sp>
    </p:spTree>
    <p:extLst>
      <p:ext uri="{BB962C8B-B14F-4D97-AF65-F5344CB8AC3E}">
        <p14:creationId xmlns:p14="http://schemas.microsoft.com/office/powerpoint/2010/main" val="8912916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5"/>
          <p:cNvSpPr>
            <a:spLocks noGrp="1" noChangeArrowheads="1"/>
          </p:cNvSpPr>
          <p:nvPr>
            <p:ph type="title" idx="4294967295"/>
          </p:nvPr>
        </p:nvSpPr>
        <p:spPr>
          <a:xfrm>
            <a:off x="107504" y="116633"/>
            <a:ext cx="8928992" cy="576064"/>
          </a:xfrm>
          <a:prstGeom prst="rect">
            <a:avLst/>
          </a:prstGeom>
        </p:spPr>
        <p:txBody>
          <a:bodyPr/>
          <a:lstStyle/>
          <a:p>
            <a:r>
              <a:rPr lang="en-CA" sz="4000" dirty="0" smtClean="0"/>
              <a:t>Stars and Constellations (Orion)</a:t>
            </a:r>
            <a:endParaRPr lang="en-US" sz="2800" dirty="0">
              <a:solidFill>
                <a:srgbClr val="009999"/>
              </a:solidFill>
            </a:endParaRPr>
          </a:p>
        </p:txBody>
      </p:sp>
      <p:sp>
        <p:nvSpPr>
          <p:cNvPr id="5" name="Rectangle 5"/>
          <p:cNvSpPr txBox="1">
            <a:spLocks noChangeArrowheads="1"/>
          </p:cNvSpPr>
          <p:nvPr/>
        </p:nvSpPr>
        <p:spPr>
          <a:xfrm>
            <a:off x="2555776" y="6163488"/>
            <a:ext cx="4464496"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r>
              <a:rPr lang="en-CA" sz="4000" kern="0" dirty="0" smtClean="0">
                <a:solidFill>
                  <a:srgbClr val="009999"/>
                </a:solidFill>
              </a:rPr>
              <a:t>the Winter Hexagon</a:t>
            </a:r>
            <a:endParaRPr lang="en-US" sz="2800" kern="0" dirty="0">
              <a:solidFill>
                <a:srgbClr val="009999"/>
              </a:solidFill>
            </a:endParaRPr>
          </a:p>
        </p:txBody>
      </p:sp>
      <p:pic>
        <p:nvPicPr>
          <p:cNvPr id="6" name="Picture 5" descr="winterhexagon.jpg"/>
          <p:cNvPicPr>
            <a:picLocks noChangeAspect="1"/>
          </p:cNvPicPr>
          <p:nvPr/>
        </p:nvPicPr>
        <p:blipFill>
          <a:blip r:embed="rId3"/>
          <a:stretch>
            <a:fillRect/>
          </a:stretch>
        </p:blipFill>
        <p:spPr>
          <a:xfrm>
            <a:off x="539552" y="764704"/>
            <a:ext cx="7946736" cy="5297824"/>
          </a:xfrm>
          <a:prstGeom prst="rect">
            <a:avLst/>
          </a:prstGeom>
        </p:spPr>
      </p:pic>
    </p:spTree>
    <p:extLst>
      <p:ext uri="{BB962C8B-B14F-4D97-AF65-F5344CB8AC3E}">
        <p14:creationId xmlns:p14="http://schemas.microsoft.com/office/powerpoint/2010/main" val="1978566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idx="4294967295"/>
          </p:nvPr>
        </p:nvSpPr>
        <p:spPr>
          <a:xfrm>
            <a:off x="107504" y="188640"/>
            <a:ext cx="8856984" cy="576064"/>
          </a:xfrm>
          <a:prstGeom prst="rect">
            <a:avLst/>
          </a:prstGeom>
        </p:spPr>
        <p:txBody>
          <a:bodyPr/>
          <a:lstStyle/>
          <a:p>
            <a:pPr eaLnBrk="1" hangingPunct="1"/>
            <a:r>
              <a:rPr lang="en-US" sz="4000" dirty="0"/>
              <a:t>Motions in the Sky</a:t>
            </a:r>
          </a:p>
        </p:txBody>
      </p:sp>
      <p:sp>
        <p:nvSpPr>
          <p:cNvPr id="41989" name="Rectangle 3"/>
          <p:cNvSpPr>
            <a:spLocks noGrp="1" noChangeArrowheads="1"/>
          </p:cNvSpPr>
          <p:nvPr>
            <p:ph type="body" idx="4294967295"/>
          </p:nvPr>
        </p:nvSpPr>
        <p:spPr>
          <a:xfrm>
            <a:off x="192732" y="869354"/>
            <a:ext cx="8267700" cy="4287838"/>
          </a:xfrm>
          <a:prstGeom prst="rect">
            <a:avLst/>
          </a:prstGeom>
        </p:spPr>
        <p:txBody>
          <a:bodyPr/>
          <a:lstStyle/>
          <a:p>
            <a:pPr eaLnBrk="1" hangingPunct="1"/>
            <a:r>
              <a:rPr lang="en-US" dirty="0"/>
              <a:t>daily rotation of </a:t>
            </a:r>
            <a:r>
              <a:rPr lang="en-US" dirty="0" smtClean="0"/>
              <a:t>the sky </a:t>
            </a:r>
            <a:r>
              <a:rPr lang="en-US" dirty="0"/>
              <a:t>(of Earth, really!)</a:t>
            </a:r>
          </a:p>
          <a:p>
            <a:pPr eaLnBrk="1" hangingPunct="1"/>
            <a:r>
              <a:rPr lang="en-US" dirty="0"/>
              <a:t>motion of </a:t>
            </a:r>
            <a:r>
              <a:rPr lang="en-US" dirty="0" smtClean="0"/>
              <a:t>the Moon and </a:t>
            </a:r>
            <a:r>
              <a:rPr lang="en-US" dirty="0"/>
              <a:t>“phases”</a:t>
            </a:r>
          </a:p>
          <a:p>
            <a:pPr eaLnBrk="1" hangingPunct="1"/>
            <a:r>
              <a:rPr lang="en-US" dirty="0"/>
              <a:t>motion of </a:t>
            </a:r>
            <a:r>
              <a:rPr lang="en-US" dirty="0" smtClean="0"/>
              <a:t>the Sun </a:t>
            </a:r>
            <a:r>
              <a:rPr lang="en-US" dirty="0"/>
              <a:t>from one day to the next</a:t>
            </a:r>
          </a:p>
          <a:p>
            <a:pPr lvl="1" eaLnBrk="1" hangingPunct="1"/>
            <a:r>
              <a:rPr lang="en-US" sz="2800" dirty="0"/>
              <a:t>hard to notice, because when the Sun is up you can’t see the stars; but the Sun is in a (slightly) different part of the sky (with respect to the stars) every </a:t>
            </a:r>
            <a:r>
              <a:rPr lang="en-US" sz="2800" dirty="0" smtClean="0"/>
              <a:t>day…how </a:t>
            </a:r>
            <a:r>
              <a:rPr lang="en-US" sz="2800" dirty="0"/>
              <a:t>can you tell that this is true?</a:t>
            </a:r>
          </a:p>
          <a:p>
            <a:pPr eaLnBrk="1" hangingPunct="1"/>
            <a:r>
              <a:rPr lang="en-US" dirty="0"/>
              <a:t>motion of planets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3"/>
          <p:cNvSpPr>
            <a:spLocks noGrp="1"/>
          </p:cNvSpPr>
          <p:nvPr>
            <p:ph type="dt" sz="quarter" idx="4294967295"/>
          </p:nvPr>
        </p:nvSpPr>
        <p:spPr>
          <a:xfrm>
            <a:off x="304800" y="6248400"/>
            <a:ext cx="1905000" cy="457200"/>
          </a:xfrm>
          <a:prstGeom prst="rect">
            <a:avLst/>
          </a:prstGeom>
          <a:noFill/>
        </p:spPr>
        <p:txBody>
          <a:bodyPr/>
          <a:lstStyle/>
          <a:p>
            <a:r>
              <a:rPr lang="en-CA" dirty="0" smtClean="0"/>
              <a:t>3 Jan, 2012</a:t>
            </a:r>
            <a:endParaRPr lang="en-US" dirty="0" smtClean="0"/>
          </a:p>
        </p:txBody>
      </p:sp>
      <p:sp>
        <p:nvSpPr>
          <p:cNvPr id="44036" name="Rectangle 5"/>
          <p:cNvSpPr>
            <a:spLocks noGrp="1" noChangeArrowheads="1"/>
          </p:cNvSpPr>
          <p:nvPr>
            <p:ph type="title" idx="4294967295"/>
          </p:nvPr>
        </p:nvSpPr>
        <p:spPr>
          <a:xfrm>
            <a:off x="179512" y="116632"/>
            <a:ext cx="7885112" cy="576263"/>
          </a:xfrm>
          <a:prstGeom prst="rect">
            <a:avLst/>
          </a:prstGeom>
        </p:spPr>
        <p:txBody>
          <a:bodyPr/>
          <a:lstStyle/>
          <a:p>
            <a:pPr eaLnBrk="1" hangingPunct="1"/>
            <a:r>
              <a:rPr lang="en-US" sz="4000" dirty="0"/>
              <a:t>Stars move “around the sky”</a:t>
            </a:r>
          </a:p>
        </p:txBody>
      </p:sp>
      <p:pic>
        <p:nvPicPr>
          <p:cNvPr id="44037" name="Picture 4" descr="ojosdelsalado-120206"/>
          <p:cNvPicPr>
            <a:picLocks noGrp="1" noChangeAspect="1" noChangeArrowheads="1"/>
          </p:cNvPicPr>
          <p:nvPr>
            <p:ph idx="4294967295"/>
          </p:nvPr>
        </p:nvPicPr>
        <p:blipFill>
          <a:blip r:embed="rId3"/>
          <a:srcRect/>
          <a:stretch>
            <a:fillRect/>
          </a:stretch>
        </p:blipFill>
        <p:spPr>
          <a:xfrm>
            <a:off x="221927" y="815504"/>
            <a:ext cx="8772179" cy="5832648"/>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4294967295"/>
          </p:nvPr>
        </p:nvSpPr>
        <p:spPr>
          <a:xfrm>
            <a:off x="304800" y="6248400"/>
            <a:ext cx="1905000" cy="457200"/>
          </a:xfrm>
          <a:prstGeom prst="rect">
            <a:avLst/>
          </a:prstGeom>
          <a:noFill/>
        </p:spPr>
        <p:txBody>
          <a:bodyPr/>
          <a:lstStyle/>
          <a:p>
            <a:r>
              <a:rPr lang="en-CA" dirty="0" smtClean="0"/>
              <a:t>3 Jan, 2012</a:t>
            </a:r>
            <a:endParaRPr lang="en-US" dirty="0" smtClean="0"/>
          </a:p>
        </p:txBody>
      </p:sp>
      <p:sp>
        <p:nvSpPr>
          <p:cNvPr id="46083" name="Footer Placeholder 2"/>
          <p:cNvSpPr>
            <a:spLocks noGrp="1"/>
          </p:cNvSpPr>
          <p:nvPr>
            <p:ph type="ftr" sz="quarter" idx="11"/>
          </p:nvPr>
        </p:nvSpPr>
        <p:spPr>
          <a:xfrm>
            <a:off x="5940425" y="6237288"/>
            <a:ext cx="2895600" cy="457200"/>
          </a:xfrm>
          <a:noFill/>
        </p:spPr>
        <p:txBody>
          <a:bodyPr/>
          <a:lstStyle/>
          <a:p>
            <a:r>
              <a:rPr lang="en-US" dirty="0" smtClean="0"/>
              <a:t>SCI238/W12</a:t>
            </a:r>
          </a:p>
        </p:txBody>
      </p:sp>
      <p:pic>
        <p:nvPicPr>
          <p:cNvPr id="46084" name="Picture 2" descr="02-13"/>
          <p:cNvPicPr>
            <a:picLocks noChangeAspect="1" noChangeArrowheads="1"/>
          </p:cNvPicPr>
          <p:nvPr/>
        </p:nvPicPr>
        <p:blipFill>
          <a:blip r:embed="rId3"/>
          <a:srcRect/>
          <a:stretch>
            <a:fillRect/>
          </a:stretch>
        </p:blipFill>
        <p:spPr bwMode="auto">
          <a:xfrm>
            <a:off x="-10520" y="0"/>
            <a:ext cx="9154520" cy="6865890"/>
          </a:xfrm>
          <a:prstGeom prst="rect">
            <a:avLst/>
          </a:prstGeom>
          <a:noFill/>
          <a:ln w="9525">
            <a:noFill/>
            <a:miter lim="800000"/>
            <a:headEnd/>
            <a:tailEnd/>
          </a:ln>
        </p:spPr>
      </p:pic>
      <p:sp>
        <p:nvSpPr>
          <p:cNvPr id="46085" name="Text Box 3"/>
          <p:cNvSpPr txBox="1">
            <a:spLocks noChangeArrowheads="1"/>
          </p:cNvSpPr>
          <p:nvPr/>
        </p:nvSpPr>
        <p:spPr bwMode="auto">
          <a:xfrm>
            <a:off x="13568" y="176530"/>
            <a:ext cx="9136464" cy="655564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4000" dirty="0" smtClean="0">
                <a:solidFill>
                  <a:schemeClr val="folHlink"/>
                </a:solidFill>
                <a:latin typeface="Calibri" panose="020F0502020204030204" pitchFamily="34" charset="0"/>
                <a:ea typeface="Arial" charset="0"/>
                <a:cs typeface="Arial" charset="0"/>
              </a:rPr>
              <a:t>Rotation </a:t>
            </a:r>
            <a:r>
              <a:rPr lang="en-US" sz="4000" dirty="0">
                <a:solidFill>
                  <a:schemeClr val="folHlink"/>
                </a:solidFill>
                <a:latin typeface="Calibri" panose="020F0502020204030204" pitchFamily="34" charset="0"/>
                <a:ea typeface="Arial" charset="0"/>
                <a:cs typeface="Arial" charset="0"/>
              </a:rPr>
              <a:t>of </a:t>
            </a:r>
            <a:r>
              <a:rPr lang="en-US" sz="4000" dirty="0" smtClean="0">
                <a:solidFill>
                  <a:schemeClr val="folHlink"/>
                </a:solidFill>
                <a:latin typeface="Calibri" panose="020F0502020204030204" pitchFamily="34" charset="0"/>
                <a:ea typeface="Arial" charset="0"/>
                <a:cs typeface="Arial" charset="0"/>
              </a:rPr>
              <a:t>the Earth…</a:t>
            </a:r>
            <a:br>
              <a:rPr lang="en-US" sz="4000" dirty="0" smtClean="0">
                <a:solidFill>
                  <a:schemeClr val="folHlink"/>
                </a:solidFill>
                <a:latin typeface="Calibri" panose="020F0502020204030204" pitchFamily="34" charset="0"/>
                <a:ea typeface="Arial" charset="0"/>
                <a:cs typeface="Arial" charset="0"/>
              </a:rPr>
            </a:br>
            <a:r>
              <a:rPr lang="en-US" sz="4000" dirty="0" smtClean="0">
                <a:solidFill>
                  <a:schemeClr val="folHlink"/>
                </a:solidFill>
                <a:latin typeface="Calibri" panose="020F0502020204030204" pitchFamily="34" charset="0"/>
                <a:ea typeface="Arial" charset="0"/>
                <a:cs typeface="Arial" charset="0"/>
              </a:rPr>
              <a:t>                 </a:t>
            </a:r>
          </a:p>
          <a:p>
            <a:pPr>
              <a:spcBef>
                <a:spcPct val="50000"/>
              </a:spcBef>
            </a:pPr>
            <a:endParaRPr lang="en-US" sz="4000" dirty="0">
              <a:solidFill>
                <a:schemeClr val="folHlink"/>
              </a:solidFill>
              <a:latin typeface="Calibri" panose="020F0502020204030204" pitchFamily="34" charset="0"/>
              <a:ea typeface="Arial" charset="0"/>
              <a:cs typeface="Arial" charset="0"/>
            </a:endParaRPr>
          </a:p>
          <a:p>
            <a:pPr>
              <a:spcBef>
                <a:spcPct val="50000"/>
              </a:spcBef>
            </a:pPr>
            <a:endParaRPr lang="en-US" sz="4000" dirty="0" smtClean="0">
              <a:solidFill>
                <a:schemeClr val="folHlink"/>
              </a:solidFill>
              <a:latin typeface="Calibri" panose="020F0502020204030204" pitchFamily="34" charset="0"/>
              <a:ea typeface="Arial" charset="0"/>
              <a:cs typeface="Arial" charset="0"/>
            </a:endParaRPr>
          </a:p>
          <a:p>
            <a:pPr>
              <a:spcBef>
                <a:spcPct val="50000"/>
              </a:spcBef>
            </a:pPr>
            <a:endParaRPr lang="en-US" sz="4000" dirty="0">
              <a:solidFill>
                <a:schemeClr val="folHlink"/>
              </a:solidFill>
              <a:latin typeface="Calibri" panose="020F0502020204030204" pitchFamily="34" charset="0"/>
              <a:ea typeface="Arial" charset="0"/>
              <a:cs typeface="Arial" charset="0"/>
            </a:endParaRPr>
          </a:p>
          <a:p>
            <a:pPr>
              <a:spcBef>
                <a:spcPct val="50000"/>
              </a:spcBef>
            </a:pPr>
            <a:endParaRPr lang="en-US" sz="4000" dirty="0" smtClean="0">
              <a:solidFill>
                <a:schemeClr val="folHlink"/>
              </a:solidFill>
              <a:latin typeface="Calibri" panose="020F0502020204030204" pitchFamily="34" charset="0"/>
              <a:ea typeface="Arial" charset="0"/>
              <a:cs typeface="Arial" charset="0"/>
            </a:endParaRPr>
          </a:p>
          <a:p>
            <a:pPr>
              <a:spcBef>
                <a:spcPct val="50000"/>
              </a:spcBef>
            </a:pPr>
            <a:r>
              <a:rPr lang="en-US" sz="3200" dirty="0" smtClean="0">
                <a:solidFill>
                  <a:schemeClr val="folHlink"/>
                </a:solidFill>
                <a:latin typeface="Calibri" panose="020F0502020204030204" pitchFamily="34" charset="0"/>
                <a:ea typeface="Arial" charset="0"/>
                <a:cs typeface="Arial" charset="0"/>
              </a:rPr>
              <a:t/>
            </a:r>
            <a:br>
              <a:rPr lang="en-US" sz="3200" dirty="0" smtClean="0">
                <a:solidFill>
                  <a:schemeClr val="folHlink"/>
                </a:solidFill>
                <a:latin typeface="Calibri" panose="020F0502020204030204" pitchFamily="34" charset="0"/>
                <a:ea typeface="Arial" charset="0"/>
                <a:cs typeface="Arial" charset="0"/>
              </a:rPr>
            </a:br>
            <a:r>
              <a:rPr lang="en-US" sz="4000" dirty="0" smtClean="0">
                <a:solidFill>
                  <a:schemeClr val="folHlink"/>
                </a:solidFill>
                <a:latin typeface="Calibri" panose="020F0502020204030204" pitchFamily="34" charset="0"/>
                <a:ea typeface="Arial" charset="0"/>
                <a:cs typeface="Arial" charset="0"/>
                <a:sym typeface="Wingdings" panose="05000000000000000000" pitchFamily="2" charset="2"/>
              </a:rPr>
              <a:t>…causes </a:t>
            </a:r>
            <a:r>
              <a:rPr lang="en-US" sz="4000" i="1" dirty="0" smtClean="0">
                <a:solidFill>
                  <a:schemeClr val="folHlink"/>
                </a:solidFill>
                <a:latin typeface="Calibri" panose="020F0502020204030204" pitchFamily="34" charset="0"/>
                <a:ea typeface="Arial" charset="0"/>
                <a:cs typeface="Arial" charset="0"/>
              </a:rPr>
              <a:t>apparent</a:t>
            </a:r>
            <a:r>
              <a:rPr lang="en-US" sz="4000" dirty="0" smtClean="0">
                <a:solidFill>
                  <a:schemeClr val="folHlink"/>
                </a:solidFill>
                <a:latin typeface="Calibri" panose="020F0502020204030204" pitchFamily="34" charset="0"/>
                <a:ea typeface="Arial" charset="0"/>
                <a:cs typeface="Arial" charset="0"/>
              </a:rPr>
              <a:t> </a:t>
            </a:r>
            <a:r>
              <a:rPr lang="en-US" sz="4000" dirty="0">
                <a:solidFill>
                  <a:schemeClr val="folHlink"/>
                </a:solidFill>
                <a:latin typeface="Calibri" panose="020F0502020204030204" pitchFamily="34" charset="0"/>
                <a:ea typeface="Arial" charset="0"/>
                <a:cs typeface="Arial" charset="0"/>
              </a:rPr>
              <a:t>rotation </a:t>
            </a:r>
            <a:r>
              <a:rPr lang="en-US" sz="4000" dirty="0" smtClean="0">
                <a:solidFill>
                  <a:schemeClr val="folHlink"/>
                </a:solidFill>
                <a:latin typeface="Calibri" panose="020F0502020204030204" pitchFamily="34" charset="0"/>
                <a:ea typeface="Arial" charset="0"/>
                <a:cs typeface="Arial" charset="0"/>
              </a:rPr>
              <a:t>of the sky</a:t>
            </a:r>
            <a:endParaRPr lang="en-US" sz="4000" dirty="0">
              <a:solidFill>
                <a:schemeClr val="folHlink"/>
              </a:solidFill>
              <a:latin typeface="Calibri" panose="020F0502020204030204" pitchFamily="34" charset="0"/>
              <a:ea typeface="Arial" charset="0"/>
              <a:cs typeface="Arial"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2" descr="02-02"/>
          <p:cNvPicPr>
            <a:picLocks noChangeAspect="1" noChangeArrowheads="1"/>
          </p:cNvPicPr>
          <p:nvPr/>
        </p:nvPicPr>
        <p:blipFill>
          <a:blip r:embed="rId3"/>
          <a:srcRect/>
          <a:stretch>
            <a:fillRect/>
          </a:stretch>
        </p:blipFill>
        <p:spPr bwMode="auto">
          <a:xfrm>
            <a:off x="899592" y="1339966"/>
            <a:ext cx="7200800" cy="5401402"/>
          </a:xfrm>
          <a:prstGeom prst="rect">
            <a:avLst/>
          </a:prstGeom>
          <a:noFill/>
          <a:ln w="9525">
            <a:noFill/>
            <a:miter lim="800000"/>
            <a:headEnd/>
            <a:tailEnd/>
          </a:ln>
        </p:spPr>
      </p:pic>
      <p:sp>
        <p:nvSpPr>
          <p:cNvPr id="48133" name="Text Box 3"/>
          <p:cNvSpPr txBox="1">
            <a:spLocks noChangeArrowheads="1"/>
          </p:cNvSpPr>
          <p:nvPr/>
        </p:nvSpPr>
        <p:spPr bwMode="auto">
          <a:xfrm>
            <a:off x="107504" y="0"/>
            <a:ext cx="9036496" cy="1323439"/>
          </a:xfrm>
          <a:prstGeom prst="rect">
            <a:avLst/>
          </a:prstGeom>
          <a:noFill/>
          <a:ln w="9525">
            <a:noFill/>
            <a:miter lim="800000"/>
            <a:headEnd/>
            <a:tailEnd/>
          </a:ln>
        </p:spPr>
        <p:txBody>
          <a:bodyPr wrap="square">
            <a:prstTxWarp prst="textNoShape">
              <a:avLst/>
            </a:prstTxWarp>
            <a:spAutoFit/>
          </a:bodyPr>
          <a:lstStyle/>
          <a:p>
            <a:r>
              <a:rPr lang="en-US" sz="4000" dirty="0">
                <a:solidFill>
                  <a:schemeClr val="folHlink"/>
                </a:solidFill>
                <a:latin typeface="Calibri" panose="020F0502020204030204" pitchFamily="34" charset="0"/>
              </a:rPr>
              <a:t>Stars appear to lie on a great </a:t>
            </a:r>
            <a:endParaRPr lang="en-US" sz="4000" dirty="0" smtClean="0">
              <a:solidFill>
                <a:schemeClr val="folHlink"/>
              </a:solidFill>
              <a:latin typeface="Calibri" panose="020F0502020204030204" pitchFamily="34" charset="0"/>
            </a:endParaRPr>
          </a:p>
          <a:p>
            <a:r>
              <a:rPr lang="en-US" sz="4000" dirty="0" smtClean="0">
                <a:solidFill>
                  <a:schemeClr val="folHlink"/>
                </a:solidFill>
                <a:latin typeface="Calibri" panose="020F0502020204030204" pitchFamily="34" charset="0"/>
              </a:rPr>
              <a:t>“</a:t>
            </a:r>
            <a:r>
              <a:rPr lang="en-US" sz="4000" dirty="0">
                <a:solidFill>
                  <a:schemeClr val="folHlink"/>
                </a:solidFill>
                <a:latin typeface="Calibri" panose="020F0502020204030204" pitchFamily="34" charset="0"/>
              </a:rPr>
              <a:t>celestial sphere” around </a:t>
            </a:r>
            <a:r>
              <a:rPr lang="en-US" sz="4000" dirty="0" smtClean="0">
                <a:solidFill>
                  <a:schemeClr val="folHlink"/>
                </a:solidFill>
                <a:latin typeface="Calibri" panose="020F0502020204030204" pitchFamily="34" charset="0"/>
              </a:rPr>
              <a:t>the Earth</a:t>
            </a:r>
            <a:endParaRPr lang="en-US" sz="4000" dirty="0">
              <a:solidFill>
                <a:schemeClr val="folHlink"/>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323528" y="260648"/>
            <a:ext cx="6984776" cy="648072"/>
          </a:xfrm>
          <a:prstGeom prst="rect">
            <a:avLst/>
          </a:prstGeom>
        </p:spPr>
        <p:txBody>
          <a:bodyPr/>
          <a:lstStyle/>
          <a:p>
            <a:pPr eaLnBrk="1" hangingPunct="1"/>
            <a:r>
              <a:rPr lang="en-US" sz="4000" dirty="0" smtClean="0"/>
              <a:t>Summary of last lecture:</a:t>
            </a:r>
            <a:endParaRPr lang="en-US" sz="4000" dirty="0"/>
          </a:p>
        </p:txBody>
      </p:sp>
      <p:sp>
        <p:nvSpPr>
          <p:cNvPr id="21511" name="Freeform 5"/>
          <p:cNvSpPr>
            <a:spLocks/>
          </p:cNvSpPr>
          <p:nvPr/>
        </p:nvSpPr>
        <p:spPr bwMode="auto">
          <a:xfrm>
            <a:off x="5330825" y="1103313"/>
            <a:ext cx="1588" cy="1587"/>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0"/>
                </a:lnTo>
                <a:close/>
              </a:path>
            </a:pathLst>
          </a:custGeom>
          <a:solidFill>
            <a:schemeClr val="accent1"/>
          </a:solidFill>
          <a:ln w="9525">
            <a:solidFill>
              <a:schemeClr val="tx1"/>
            </a:solidFill>
            <a:round/>
            <a:headEnd/>
            <a:tailEnd/>
          </a:ln>
        </p:spPr>
        <p:txBody>
          <a:bodyPr>
            <a:prstTxWarp prst="textNoShape">
              <a:avLst/>
            </a:prstTxWarp>
          </a:bodyPr>
          <a:lstStyle/>
          <a:p>
            <a:endParaRPr lang="en-US"/>
          </a:p>
        </p:txBody>
      </p:sp>
      <p:pic>
        <p:nvPicPr>
          <p:cNvPr id="5" name="Picture 29" descr="figure_01_10_labeled"/>
          <p:cNvPicPr>
            <a:picLocks noChangeAspect="1" noChangeArrowheads="1"/>
          </p:cNvPicPr>
          <p:nvPr/>
        </p:nvPicPr>
        <p:blipFill rotWithShape="1">
          <a:blip r:embed="rId3">
            <a:extLst>
              <a:ext uri="{28A0092B-C50C-407E-A947-70E740481C1C}">
                <a14:useLocalDpi xmlns:a14="http://schemas.microsoft.com/office/drawing/2010/main" val="0"/>
              </a:ext>
            </a:extLst>
          </a:blip>
          <a:srcRect l="2177" t="5718" r="2041" b="7107"/>
          <a:stretch/>
        </p:blipFill>
        <p:spPr bwMode="auto">
          <a:xfrm>
            <a:off x="107503" y="980728"/>
            <a:ext cx="8960729" cy="53698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2" descr="02-07"/>
          <p:cNvPicPr>
            <a:picLocks noChangeAspect="1" noChangeArrowheads="1"/>
          </p:cNvPicPr>
          <p:nvPr/>
        </p:nvPicPr>
        <p:blipFill>
          <a:blip r:embed="rId3"/>
          <a:srcRect/>
          <a:stretch>
            <a:fillRect/>
          </a:stretch>
        </p:blipFill>
        <p:spPr bwMode="auto">
          <a:xfrm>
            <a:off x="97344" y="1878328"/>
            <a:ext cx="4896544" cy="3672962"/>
          </a:xfrm>
          <a:prstGeom prst="rect">
            <a:avLst/>
          </a:prstGeom>
          <a:noFill/>
          <a:ln w="9525">
            <a:noFill/>
            <a:miter lim="800000"/>
            <a:headEnd/>
            <a:tailEnd/>
          </a:ln>
        </p:spPr>
      </p:pic>
      <p:sp>
        <p:nvSpPr>
          <p:cNvPr id="50181" name="Text Box 3"/>
          <p:cNvSpPr txBox="1">
            <a:spLocks noChangeArrowheads="1"/>
          </p:cNvSpPr>
          <p:nvPr/>
        </p:nvSpPr>
        <p:spPr bwMode="auto">
          <a:xfrm>
            <a:off x="107504" y="-6568"/>
            <a:ext cx="8928992" cy="132343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4000" dirty="0">
                <a:solidFill>
                  <a:schemeClr val="folHlink"/>
                </a:solidFill>
                <a:latin typeface="Calibri" panose="020F0502020204030204" pitchFamily="34" charset="0"/>
                <a:ea typeface="Arial" charset="0"/>
                <a:cs typeface="Arial" charset="0"/>
              </a:rPr>
              <a:t>Earth’s rotation makes the celestial sphere appear to rotate about us (from </a:t>
            </a:r>
            <a:r>
              <a:rPr lang="en-US" sz="4000" dirty="0" smtClean="0">
                <a:solidFill>
                  <a:schemeClr val="folHlink"/>
                </a:solidFill>
                <a:latin typeface="Calibri" panose="020F0502020204030204" pitchFamily="34" charset="0"/>
                <a:ea typeface="Arial" charset="0"/>
                <a:cs typeface="Arial" charset="0"/>
              </a:rPr>
              <a:t>E to W</a:t>
            </a:r>
            <a:r>
              <a:rPr lang="en-US" sz="4000" dirty="0">
                <a:solidFill>
                  <a:schemeClr val="folHlink"/>
                </a:solidFill>
                <a:latin typeface="Calibri" panose="020F0502020204030204" pitchFamily="34" charset="0"/>
                <a:ea typeface="Arial" charset="0"/>
                <a:cs typeface="Arial" charset="0"/>
              </a:rPr>
              <a:t>)</a:t>
            </a:r>
          </a:p>
        </p:txBody>
      </p:sp>
      <p:pic>
        <p:nvPicPr>
          <p:cNvPr id="4" name="Picture 2" descr="FG00p_02"/>
          <p:cNvPicPr>
            <a:picLocks noChangeAspect="1" noChangeArrowheads="1"/>
          </p:cNvPicPr>
          <p:nvPr/>
        </p:nvPicPr>
        <p:blipFill>
          <a:blip r:embed="rId4"/>
          <a:srcRect/>
          <a:stretch>
            <a:fillRect/>
          </a:stretch>
        </p:blipFill>
        <p:spPr bwMode="auto">
          <a:xfrm>
            <a:off x="4139953" y="1876818"/>
            <a:ext cx="4896544" cy="3672407"/>
          </a:xfrm>
          <a:prstGeom prst="rect">
            <a:avLst/>
          </a:prstGeom>
          <a:noFill/>
          <a:ln w="9525">
            <a:noFill/>
            <a:miter lim="800000"/>
            <a:headEnd/>
            <a:tailEnd/>
          </a:ln>
        </p:spPr>
      </p:pic>
    </p:spTree>
    <p:extLst>
      <p:ext uri="{BB962C8B-B14F-4D97-AF65-F5344CB8AC3E}">
        <p14:creationId xmlns:p14="http://schemas.microsoft.com/office/powerpoint/2010/main" val="16886670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sguisard.astrosurf.com/Pagim/SGU-From-pole-to-pole-West-1200x800-cp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2261"/>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76804" name="Rectangle 2"/>
          <p:cNvSpPr>
            <a:spLocks noGrp="1" noChangeArrowheads="1"/>
          </p:cNvSpPr>
          <p:nvPr>
            <p:ph type="title" idx="4294967295"/>
          </p:nvPr>
        </p:nvSpPr>
        <p:spPr>
          <a:xfrm>
            <a:off x="124097" y="116632"/>
            <a:ext cx="7688263" cy="1143000"/>
          </a:xfrm>
          <a:prstGeom prst="rect">
            <a:avLst/>
          </a:prstGeom>
        </p:spPr>
        <p:txBody>
          <a:bodyPr/>
          <a:lstStyle/>
          <a:p>
            <a:pPr eaLnBrk="1" hangingPunct="1"/>
            <a:r>
              <a:rPr lang="en-US" dirty="0"/>
              <a:t>Sky rotation at the Equator</a:t>
            </a:r>
          </a:p>
        </p:txBody>
      </p:sp>
      <p:sp>
        <p:nvSpPr>
          <p:cNvPr id="76806" name="Text Box 5"/>
          <p:cNvSpPr txBox="1">
            <a:spLocks noChangeArrowheads="1"/>
          </p:cNvSpPr>
          <p:nvPr/>
        </p:nvSpPr>
        <p:spPr bwMode="auto">
          <a:xfrm>
            <a:off x="29298" y="6290156"/>
            <a:ext cx="8748920" cy="52322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800" dirty="0" smtClean="0">
                <a:latin typeface="Calibri" panose="020F0502020204030204" pitchFamily="34" charset="0"/>
              </a:rPr>
              <a:t>Stars </a:t>
            </a:r>
            <a:r>
              <a:rPr lang="en-US" sz="2800" dirty="0">
                <a:latin typeface="Calibri" panose="020F0502020204030204" pitchFamily="34" charset="0"/>
              </a:rPr>
              <a:t>near the celestial equator make almost straight </a:t>
            </a:r>
            <a:r>
              <a:rPr lang="en-US" sz="2800" dirty="0" smtClean="0">
                <a:latin typeface="Calibri" panose="020F0502020204030204" pitchFamily="34" charset="0"/>
              </a:rPr>
              <a:t>lines. </a:t>
            </a:r>
            <a:endParaRPr lang="en-US" sz="2800" dirty="0">
              <a:latin typeface="Calibri" panose="020F0502020204030204" pitchFamily="34" charset="0"/>
            </a:endParaRPr>
          </a:p>
        </p:txBody>
      </p:sp>
    </p:spTree>
    <p:extLst>
      <p:ext uri="{BB962C8B-B14F-4D97-AF65-F5344CB8AC3E}">
        <p14:creationId xmlns:p14="http://schemas.microsoft.com/office/powerpoint/2010/main" val="30793811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idx="4294967295"/>
          </p:nvPr>
        </p:nvSpPr>
        <p:spPr>
          <a:xfrm>
            <a:off x="29984" y="116632"/>
            <a:ext cx="6096000" cy="1143000"/>
          </a:xfrm>
          <a:prstGeom prst="rect">
            <a:avLst/>
          </a:prstGeom>
        </p:spPr>
        <p:txBody>
          <a:bodyPr/>
          <a:lstStyle/>
          <a:p>
            <a:pPr eaLnBrk="1" hangingPunct="1"/>
            <a:r>
              <a:rPr lang="en-US" dirty="0"/>
              <a:t>Location </a:t>
            </a:r>
            <a:r>
              <a:rPr lang="en-US" dirty="0" smtClean="0"/>
              <a:t>on </a:t>
            </a:r>
            <a:r>
              <a:rPr lang="en-US" dirty="0"/>
              <a:t>the </a:t>
            </a:r>
            <a:r>
              <a:rPr lang="en-US" dirty="0" smtClean="0"/>
              <a:t>Sky</a:t>
            </a:r>
            <a:endParaRPr lang="en-US" dirty="0"/>
          </a:p>
        </p:txBody>
      </p:sp>
      <p:pic>
        <p:nvPicPr>
          <p:cNvPr id="6" name="Picture 14" descr="S1_10_FigureC_Anno"/>
          <p:cNvPicPr>
            <a:picLocks noChangeAspect="1" noChangeArrowheads="1"/>
          </p:cNvPicPr>
          <p:nvPr/>
        </p:nvPicPr>
        <p:blipFill>
          <a:blip r:embed="rId3">
            <a:extLst>
              <a:ext uri="{28A0092B-C50C-407E-A947-70E740481C1C}">
                <a14:useLocalDpi xmlns:a14="http://schemas.microsoft.com/office/drawing/2010/main" val="0"/>
              </a:ext>
            </a:extLst>
          </a:blip>
          <a:srcRect b="2895"/>
          <a:stretch>
            <a:fillRect/>
          </a:stretch>
        </p:blipFill>
        <p:spPr bwMode="auto">
          <a:xfrm>
            <a:off x="4861733" y="744418"/>
            <a:ext cx="3814723" cy="3862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descr="S1_10_FigureB_Anno"/>
          <p:cNvPicPr>
            <a:picLocks noChangeAspect="1" noChangeArrowheads="1"/>
          </p:cNvPicPr>
          <p:nvPr/>
        </p:nvPicPr>
        <p:blipFill>
          <a:blip r:embed="rId4">
            <a:extLst>
              <a:ext uri="{28A0092B-C50C-407E-A947-70E740481C1C}">
                <a14:useLocalDpi xmlns:a14="http://schemas.microsoft.com/office/drawing/2010/main" val="0"/>
              </a:ext>
            </a:extLst>
          </a:blip>
          <a:srcRect b="2895"/>
          <a:stretch>
            <a:fillRect/>
          </a:stretch>
        </p:blipFill>
        <p:spPr bwMode="auto">
          <a:xfrm>
            <a:off x="458787" y="741244"/>
            <a:ext cx="4113213" cy="386556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2"/>
          <p:cNvSpPr txBox="1">
            <a:spLocks noChangeArrowheads="1"/>
          </p:cNvSpPr>
          <p:nvPr/>
        </p:nvSpPr>
        <p:spPr>
          <a:xfrm>
            <a:off x="365125" y="4684713"/>
            <a:ext cx="8229600" cy="1779587"/>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r>
              <a:rPr lang="en-US" altLang="en-US" b="1" kern="0" dirty="0" smtClean="0"/>
              <a:t>Right ascension:</a:t>
            </a:r>
            <a:r>
              <a:rPr lang="en-US" altLang="en-US" kern="0" dirty="0" smtClean="0"/>
              <a:t> like longitude on celestial sphere (measured in hours with respect to spring equinox)</a:t>
            </a:r>
          </a:p>
          <a:p>
            <a:r>
              <a:rPr lang="en-US" altLang="en-US" b="1" kern="0" dirty="0" smtClean="0"/>
              <a:t>Declination:</a:t>
            </a:r>
            <a:r>
              <a:rPr lang="en-US" altLang="en-US" kern="0" dirty="0" smtClean="0"/>
              <a:t> like latitude on celestial sphere (measured in degrees above celestial equator)</a:t>
            </a:r>
            <a:endParaRPr lang="en-US" altLang="en-US" kern="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Grp="1" noChangeArrowheads="1"/>
          </p:cNvSpPr>
          <p:nvPr>
            <p:ph type="title" idx="4294967295"/>
          </p:nvPr>
        </p:nvSpPr>
        <p:spPr>
          <a:xfrm>
            <a:off x="107504" y="116632"/>
            <a:ext cx="8569325" cy="647700"/>
          </a:xfrm>
          <a:prstGeom prst="rect">
            <a:avLst/>
          </a:prstGeom>
        </p:spPr>
        <p:txBody>
          <a:bodyPr/>
          <a:lstStyle/>
          <a:p>
            <a:pPr eaLnBrk="1" hangingPunct="1"/>
            <a:r>
              <a:rPr lang="en-US" sz="4000" dirty="0" smtClean="0"/>
              <a:t>Example:</a:t>
            </a:r>
            <a:endParaRPr lang="en-US" sz="4000" dirty="0"/>
          </a:p>
        </p:txBody>
      </p:sp>
      <p:sp>
        <p:nvSpPr>
          <p:cNvPr id="77829" name="Rectangle 3"/>
          <p:cNvSpPr>
            <a:spLocks noGrp="1" noChangeArrowheads="1"/>
          </p:cNvSpPr>
          <p:nvPr>
            <p:ph type="body" sz="half" idx="4294967295"/>
          </p:nvPr>
        </p:nvSpPr>
        <p:spPr>
          <a:xfrm>
            <a:off x="179512" y="836712"/>
            <a:ext cx="8964488" cy="4824412"/>
          </a:xfrm>
          <a:prstGeom prst="rect">
            <a:avLst/>
          </a:prstGeom>
        </p:spPr>
        <p:txBody>
          <a:bodyPr/>
          <a:lstStyle/>
          <a:p>
            <a:pPr eaLnBrk="1" hangingPunct="1">
              <a:lnSpc>
                <a:spcPct val="90000"/>
              </a:lnSpc>
              <a:buFont typeface="Wingdings" charset="2"/>
              <a:buNone/>
            </a:pPr>
            <a:r>
              <a:rPr lang="en-US" dirty="0"/>
              <a:t>How high in “your” sky will an object be? </a:t>
            </a:r>
          </a:p>
          <a:p>
            <a:pPr eaLnBrk="1" hangingPunct="1">
              <a:lnSpc>
                <a:spcPct val="90000"/>
              </a:lnSpc>
              <a:buFontTx/>
              <a:buChar char="•"/>
            </a:pPr>
            <a:r>
              <a:rPr lang="en-US" dirty="0"/>
              <a:t>we are at a latitude of 44</a:t>
            </a:r>
            <a:r>
              <a:rPr lang="en-US" baseline="40000" dirty="0"/>
              <a:t>o</a:t>
            </a:r>
            <a:r>
              <a:rPr lang="en-US" dirty="0"/>
              <a:t>. </a:t>
            </a:r>
            <a:r>
              <a:rPr lang="en-US" dirty="0" smtClean="0"/>
              <a:t>On </a:t>
            </a:r>
            <a:r>
              <a:rPr lang="en-US" dirty="0"/>
              <a:t>21 Dec the Sun is at a declination of -23.5</a:t>
            </a:r>
            <a:r>
              <a:rPr lang="en-US" baseline="40000" dirty="0"/>
              <a:t>o</a:t>
            </a:r>
            <a:r>
              <a:rPr lang="en-US" dirty="0">
                <a:ea typeface="Times New Roman" charset="0"/>
                <a:cs typeface="Times New Roman" charset="0"/>
              </a:rPr>
              <a:t> (would be seen directly overhead  at noon at latitude  of -23.5</a:t>
            </a:r>
            <a:r>
              <a:rPr lang="en-US" baseline="40000" dirty="0">
                <a:ea typeface="Times New Roman" charset="0"/>
                <a:cs typeface="Times New Roman" charset="0"/>
              </a:rPr>
              <a:t>o</a:t>
            </a:r>
            <a:r>
              <a:rPr lang="en-US" dirty="0">
                <a:ea typeface="Times New Roman" charset="0"/>
                <a:cs typeface="Times New Roman" charset="0"/>
              </a:rPr>
              <a:t>).  </a:t>
            </a:r>
          </a:p>
          <a:p>
            <a:pPr eaLnBrk="1" hangingPunct="1">
              <a:lnSpc>
                <a:spcPct val="90000"/>
              </a:lnSpc>
              <a:buFontTx/>
              <a:buChar char="•"/>
            </a:pPr>
            <a:r>
              <a:rPr lang="en-US" dirty="0">
                <a:ea typeface="Times New Roman" charset="0"/>
                <a:cs typeface="Times New Roman" charset="0"/>
              </a:rPr>
              <a:t>how high in the sky </a:t>
            </a:r>
            <a:endParaRPr lang="en-US" dirty="0" smtClean="0">
              <a:ea typeface="Times New Roman" charset="0"/>
              <a:cs typeface="Times New Roman" charset="0"/>
            </a:endParaRPr>
          </a:p>
          <a:p>
            <a:pPr marL="0" indent="0" eaLnBrk="1" hangingPunct="1">
              <a:lnSpc>
                <a:spcPct val="90000"/>
              </a:lnSpc>
              <a:buNone/>
            </a:pPr>
            <a:r>
              <a:rPr lang="en-US" dirty="0">
                <a:ea typeface="Times New Roman" charset="0"/>
                <a:cs typeface="Times New Roman" charset="0"/>
              </a:rPr>
              <a:t> </a:t>
            </a:r>
            <a:r>
              <a:rPr lang="en-US" dirty="0" smtClean="0">
                <a:ea typeface="Times New Roman" charset="0"/>
                <a:cs typeface="Times New Roman" charset="0"/>
              </a:rPr>
              <a:t>   (</a:t>
            </a:r>
            <a:r>
              <a:rPr lang="en-US" dirty="0">
                <a:ea typeface="Times New Roman" charset="0"/>
                <a:cs typeface="Times New Roman" charset="0"/>
              </a:rPr>
              <a:t>altitude) is the Sun </a:t>
            </a:r>
            <a:endParaRPr lang="en-US" dirty="0" smtClean="0">
              <a:ea typeface="Times New Roman" charset="0"/>
              <a:cs typeface="Times New Roman" charset="0"/>
            </a:endParaRPr>
          </a:p>
          <a:p>
            <a:pPr marL="0" indent="0" eaLnBrk="1" hangingPunct="1">
              <a:lnSpc>
                <a:spcPct val="90000"/>
              </a:lnSpc>
              <a:buNone/>
            </a:pPr>
            <a:r>
              <a:rPr lang="en-US" dirty="0">
                <a:ea typeface="Times New Roman" charset="0"/>
                <a:cs typeface="Times New Roman" charset="0"/>
              </a:rPr>
              <a:t> </a:t>
            </a:r>
            <a:r>
              <a:rPr lang="en-US" dirty="0" smtClean="0">
                <a:ea typeface="Times New Roman" charset="0"/>
                <a:cs typeface="Times New Roman" charset="0"/>
              </a:rPr>
              <a:t>   at </a:t>
            </a:r>
            <a:r>
              <a:rPr lang="en-US" dirty="0">
                <a:ea typeface="Times New Roman" charset="0"/>
                <a:cs typeface="Times New Roman" charset="0"/>
              </a:rPr>
              <a:t>noon?</a:t>
            </a:r>
          </a:p>
          <a:p>
            <a:pPr marL="0" indent="0" eaLnBrk="1" hangingPunct="1">
              <a:lnSpc>
                <a:spcPct val="90000"/>
              </a:lnSpc>
              <a:buNone/>
            </a:pPr>
            <a:r>
              <a:rPr lang="en-US" dirty="0">
                <a:ea typeface="Times New Roman" charset="0"/>
                <a:cs typeface="Times New Roman" charset="0"/>
              </a:rPr>
              <a:t> </a:t>
            </a:r>
            <a:r>
              <a:rPr lang="en-US" dirty="0" smtClean="0">
                <a:ea typeface="Times New Roman" charset="0"/>
                <a:cs typeface="Times New Roman" charset="0"/>
              </a:rPr>
              <a:t>   180 </a:t>
            </a:r>
            <a:r>
              <a:rPr lang="en-US" dirty="0">
                <a:ea typeface="Times New Roman" charset="0"/>
                <a:cs typeface="Times New Roman" charset="0"/>
              </a:rPr>
              <a:t>– </a:t>
            </a:r>
            <a:r>
              <a:rPr lang="en-US" dirty="0" smtClean="0">
                <a:ea typeface="Times New Roman" charset="0"/>
                <a:cs typeface="Times New Roman" charset="0"/>
              </a:rPr>
              <a:t>(44 </a:t>
            </a:r>
            <a:r>
              <a:rPr lang="en-US" dirty="0">
                <a:ea typeface="Times New Roman" charset="0"/>
                <a:cs typeface="Times New Roman" charset="0"/>
              </a:rPr>
              <a:t>+</a:t>
            </a:r>
            <a:r>
              <a:rPr lang="en-US" dirty="0" smtClean="0">
                <a:ea typeface="Times New Roman" charset="0"/>
                <a:cs typeface="Times New Roman" charset="0"/>
              </a:rPr>
              <a:t> </a:t>
            </a:r>
            <a:r>
              <a:rPr lang="en-US" dirty="0">
                <a:ea typeface="Times New Roman" charset="0"/>
                <a:cs typeface="Times New Roman" charset="0"/>
              </a:rPr>
              <a:t>23.5 </a:t>
            </a:r>
            <a:r>
              <a:rPr lang="en-US" dirty="0" smtClean="0">
                <a:ea typeface="Times New Roman" charset="0"/>
                <a:cs typeface="Times New Roman" charset="0"/>
              </a:rPr>
              <a:t>+ 90) </a:t>
            </a:r>
          </a:p>
          <a:p>
            <a:pPr marL="0" indent="0" eaLnBrk="1" hangingPunct="1">
              <a:lnSpc>
                <a:spcPct val="90000"/>
              </a:lnSpc>
              <a:buNone/>
            </a:pPr>
            <a:r>
              <a:rPr lang="en-US" dirty="0">
                <a:ea typeface="Times New Roman" charset="0"/>
                <a:cs typeface="Times New Roman" charset="0"/>
              </a:rPr>
              <a:t> </a:t>
            </a:r>
            <a:r>
              <a:rPr lang="en-US" dirty="0" smtClean="0">
                <a:ea typeface="Times New Roman" charset="0"/>
                <a:cs typeface="Times New Roman" charset="0"/>
              </a:rPr>
              <a:t>   = </a:t>
            </a:r>
            <a:r>
              <a:rPr lang="en-US" dirty="0">
                <a:ea typeface="Times New Roman" charset="0"/>
                <a:cs typeface="Times New Roman" charset="0"/>
              </a:rPr>
              <a:t>22.5</a:t>
            </a:r>
            <a:r>
              <a:rPr lang="en-US" baseline="36000" dirty="0">
                <a:ea typeface="Times New Roman" charset="0"/>
                <a:cs typeface="Times New Roman" charset="0"/>
              </a:rPr>
              <a:t>o</a:t>
            </a:r>
          </a:p>
          <a:p>
            <a:pPr lvl="1" eaLnBrk="1" hangingPunct="1">
              <a:lnSpc>
                <a:spcPct val="90000"/>
              </a:lnSpc>
            </a:pPr>
            <a:endParaRPr lang="en-US" sz="2400" dirty="0">
              <a:solidFill>
                <a:srgbClr val="009999"/>
              </a:solidFill>
              <a:ea typeface="Times New Roman" charset="0"/>
              <a:cs typeface="Times New Roman" charset="0"/>
            </a:endParaRPr>
          </a:p>
        </p:txBody>
      </p:sp>
      <p:pic>
        <p:nvPicPr>
          <p:cNvPr id="77830" name="Picture 4" descr="altitude"/>
          <p:cNvPicPr>
            <a:picLocks noGrp="1" noChangeAspect="1" noChangeArrowheads="1"/>
          </p:cNvPicPr>
          <p:nvPr>
            <p:ph sz="half" idx="4294967295"/>
          </p:nvPr>
        </p:nvPicPr>
        <p:blipFill>
          <a:blip r:embed="rId3"/>
          <a:srcRect/>
          <a:stretch>
            <a:fillRect/>
          </a:stretch>
        </p:blipFill>
        <p:spPr>
          <a:xfrm>
            <a:off x="3707904" y="2575479"/>
            <a:ext cx="5321225" cy="4256234"/>
          </a:xfrm>
          <a:prstGeom prst="rect">
            <a:avLst/>
          </a:prstGeom>
          <a:noFill/>
        </p:spPr>
      </p:pic>
    </p:spTree>
    <p:extLst>
      <p:ext uri="{BB962C8B-B14F-4D97-AF65-F5344CB8AC3E}">
        <p14:creationId xmlns:p14="http://schemas.microsoft.com/office/powerpoint/2010/main" val="28124215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4294967295"/>
          </p:nvPr>
        </p:nvSpPr>
        <p:spPr>
          <a:xfrm>
            <a:off x="35496" y="746572"/>
            <a:ext cx="9108504" cy="6111428"/>
          </a:xfrm>
          <a:prstGeom prst="rect">
            <a:avLst/>
          </a:prstGeom>
        </p:spPr>
        <p:txBody>
          <a:bodyPr/>
          <a:lstStyle/>
          <a:p>
            <a:r>
              <a:rPr lang="en-US" dirty="0" smtClean="0"/>
              <a:t>Angular separation:</a:t>
            </a:r>
          </a:p>
          <a:p>
            <a:pPr lvl="1" eaLnBrk="1" hangingPunct="1"/>
            <a:r>
              <a:rPr lang="en-US" sz="2800" dirty="0"/>
              <a:t>measured in degrees, (arc)minutes, (arc)seconds</a:t>
            </a:r>
          </a:p>
          <a:p>
            <a:pPr lvl="1" eaLnBrk="1" hangingPunct="1"/>
            <a:r>
              <a:rPr lang="en-US" sz="2800" dirty="0"/>
              <a:t>1 </a:t>
            </a:r>
            <a:r>
              <a:rPr lang="en-US" sz="2800" dirty="0">
                <a:solidFill>
                  <a:srgbClr val="FF0000"/>
                </a:solidFill>
              </a:rPr>
              <a:t>degree</a:t>
            </a:r>
            <a:r>
              <a:rPr lang="en-US" sz="2800" dirty="0"/>
              <a:t> = 60 </a:t>
            </a:r>
            <a:r>
              <a:rPr lang="en-US" sz="2800" dirty="0" err="1">
                <a:solidFill>
                  <a:srgbClr val="FF0000"/>
                </a:solidFill>
              </a:rPr>
              <a:t>arcmin</a:t>
            </a:r>
            <a:r>
              <a:rPr lang="en-US" sz="2800" dirty="0">
                <a:solidFill>
                  <a:srgbClr val="FF0000"/>
                </a:solidFill>
              </a:rPr>
              <a:t> </a:t>
            </a:r>
            <a:r>
              <a:rPr lang="en-US" sz="2800" dirty="0"/>
              <a:t>= 3600 </a:t>
            </a:r>
            <a:r>
              <a:rPr lang="en-US" sz="2800" dirty="0" err="1" smtClean="0">
                <a:solidFill>
                  <a:srgbClr val="FF0000"/>
                </a:solidFill>
              </a:rPr>
              <a:t>arcsec</a:t>
            </a:r>
            <a:endParaRPr lang="en-US" sz="2800" dirty="0" smtClean="0">
              <a:solidFill>
                <a:srgbClr val="FF0000"/>
              </a:solidFill>
            </a:endParaRPr>
          </a:p>
          <a:p>
            <a:pPr marL="457200" lvl="1" indent="0" eaLnBrk="1" hangingPunct="1">
              <a:buNone/>
            </a:pPr>
            <a:r>
              <a:rPr lang="en-US" sz="2800" dirty="0">
                <a:solidFill>
                  <a:srgbClr val="FF0000"/>
                </a:solidFill>
              </a:rPr>
              <a:t> </a:t>
            </a:r>
            <a:r>
              <a:rPr lang="en-US" sz="2800" dirty="0" smtClean="0">
                <a:solidFill>
                  <a:srgbClr val="FF0000"/>
                </a:solidFill>
              </a:rPr>
              <a:t>   </a:t>
            </a:r>
            <a:r>
              <a:rPr lang="en-US" sz="2800" dirty="0" smtClean="0"/>
              <a:t>…or</a:t>
            </a:r>
            <a:r>
              <a:rPr lang="en-US" sz="2800" dirty="0"/>
              <a:t>…  1</a:t>
            </a:r>
            <a:r>
              <a:rPr lang="en-US" sz="2800" dirty="0">
                <a:ea typeface="Times New Roman" charset="0"/>
                <a:cs typeface="Times New Roman" charset="0"/>
              </a:rPr>
              <a:t>° = 60′ = 3600″</a:t>
            </a:r>
          </a:p>
          <a:p>
            <a:pPr lvl="1">
              <a:buFont typeface="Wingdings" panose="05000000000000000000" pitchFamily="2" charset="2"/>
              <a:buChar char="ü"/>
            </a:pPr>
            <a:r>
              <a:rPr lang="en-US" dirty="0"/>
              <a:t>Often measured down to an precision of </a:t>
            </a:r>
            <a:r>
              <a:rPr lang="en-US" dirty="0" err="1" smtClean="0"/>
              <a:t>arcseconds</a:t>
            </a:r>
            <a:endParaRPr lang="en-US" dirty="0"/>
          </a:p>
          <a:p>
            <a:pPr lvl="1">
              <a:buFont typeface="Arial"/>
              <a:buChar char="•"/>
            </a:pPr>
            <a:endParaRPr lang="en-US" dirty="0" smtClean="0"/>
          </a:p>
        </p:txBody>
      </p:sp>
      <p:sp>
        <p:nvSpPr>
          <p:cNvPr id="9" name="Rectangle 2"/>
          <p:cNvSpPr txBox="1">
            <a:spLocks noChangeArrowheads="1"/>
          </p:cNvSpPr>
          <p:nvPr/>
        </p:nvSpPr>
        <p:spPr>
          <a:xfrm>
            <a:off x="29984" y="116632"/>
            <a:ext cx="9006512" cy="1143000"/>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kern="0" dirty="0" smtClean="0"/>
              <a:t>Separation of Objects on the Sky</a:t>
            </a:r>
            <a:endParaRPr lang="en-US" kern="0" dirty="0"/>
          </a:p>
        </p:txBody>
      </p:sp>
    </p:spTree>
    <p:extLst>
      <p:ext uri="{BB962C8B-B14F-4D97-AF65-F5344CB8AC3E}">
        <p14:creationId xmlns:p14="http://schemas.microsoft.com/office/powerpoint/2010/main" val="32594122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1"/>
          <p:cNvSpPr>
            <a:spLocks noGrp="1"/>
          </p:cNvSpPr>
          <p:nvPr>
            <p:ph type="dt" sz="quarter" idx="4294967295"/>
          </p:nvPr>
        </p:nvSpPr>
        <p:spPr>
          <a:xfrm>
            <a:off x="304800" y="6248400"/>
            <a:ext cx="1905000" cy="457200"/>
          </a:xfrm>
          <a:prstGeom prst="rect">
            <a:avLst/>
          </a:prstGeom>
          <a:noFill/>
        </p:spPr>
        <p:txBody>
          <a:bodyPr/>
          <a:lstStyle/>
          <a:p>
            <a:r>
              <a:rPr lang="en-CA" dirty="0" smtClean="0"/>
              <a:t>3 Jan, 2012</a:t>
            </a:r>
            <a:endParaRPr lang="en-US" dirty="0" smtClean="0"/>
          </a:p>
        </p:txBody>
      </p:sp>
      <p:sp>
        <p:nvSpPr>
          <p:cNvPr id="62467" name="Footer Placeholder 2"/>
          <p:cNvSpPr>
            <a:spLocks noGrp="1"/>
          </p:cNvSpPr>
          <p:nvPr>
            <p:ph type="ftr" sz="quarter" idx="11"/>
          </p:nvPr>
        </p:nvSpPr>
        <p:spPr>
          <a:xfrm>
            <a:off x="5940425" y="6237288"/>
            <a:ext cx="2895600" cy="457200"/>
          </a:xfrm>
          <a:noFill/>
        </p:spPr>
        <p:txBody>
          <a:bodyPr/>
          <a:lstStyle/>
          <a:p>
            <a:r>
              <a:rPr lang="en-US" dirty="0" smtClean="0"/>
              <a:t>SCI238/W12</a:t>
            </a:r>
          </a:p>
        </p:txBody>
      </p:sp>
      <p:pic>
        <p:nvPicPr>
          <p:cNvPr id="62468" name="Picture 2" descr="02-09"/>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5" name="Content Placeholder 7"/>
          <p:cNvSpPr txBox="1">
            <a:spLocks/>
          </p:cNvSpPr>
          <p:nvPr/>
        </p:nvSpPr>
        <p:spPr>
          <a:xfrm>
            <a:off x="230610" y="4416524"/>
            <a:ext cx="3384376" cy="172819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US" kern="0" dirty="0" smtClean="0"/>
              <a:t>Question: What is the</a:t>
            </a:r>
          </a:p>
          <a:p>
            <a:pPr marL="0" indent="0">
              <a:buNone/>
            </a:pPr>
            <a:r>
              <a:rPr lang="en-US" kern="0" dirty="0" smtClean="0"/>
              <a:t>approximate angular </a:t>
            </a:r>
          </a:p>
          <a:p>
            <a:pPr marL="0" indent="0">
              <a:buNone/>
            </a:pPr>
            <a:r>
              <a:rPr lang="en-US" kern="0" dirty="0" smtClean="0"/>
              <a:t>diameter of the Sun?</a:t>
            </a:r>
          </a:p>
          <a:p>
            <a:pPr lvl="1">
              <a:buFont typeface="Arial"/>
              <a:buChar char="•"/>
            </a:pPr>
            <a:endParaRPr lang="en-US" kern="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Rectangle 2"/>
              <p:cNvSpPr txBox="1">
                <a:spLocks noChangeArrowheads="1"/>
              </p:cNvSpPr>
              <p:nvPr/>
            </p:nvSpPr>
            <p:spPr>
              <a:xfrm>
                <a:off x="101992" y="4374232"/>
                <a:ext cx="9006512" cy="2483768"/>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2800" kern="0" dirty="0" smtClean="0">
                    <a:solidFill>
                      <a:srgbClr val="009999"/>
                    </a:solidFill>
                  </a:rPr>
                  <a:t>Exact: </a:t>
                </a:r>
                <a14:m>
                  <m:oMath xmlns:m="http://schemas.openxmlformats.org/officeDocument/2006/math">
                    <m:r>
                      <a:rPr lang="en-CA" sz="2800" b="0" i="1" kern="0" smtClean="0">
                        <a:solidFill>
                          <a:schemeClr val="bg1"/>
                        </a:solidFill>
                        <a:latin typeface="Cambria Math"/>
                      </a:rPr>
                      <m:t>𝑠</m:t>
                    </m:r>
                    <m:r>
                      <a:rPr lang="en-CA" sz="2800" b="0" i="1" kern="0" smtClean="0">
                        <a:solidFill>
                          <a:schemeClr val="bg1"/>
                        </a:solidFill>
                        <a:latin typeface="Cambria Math"/>
                      </a:rPr>
                      <m:t>=</m:t>
                    </m:r>
                    <m:r>
                      <a:rPr lang="en-CA" sz="2800" b="0" i="1" kern="0" smtClean="0">
                        <a:solidFill>
                          <a:schemeClr val="bg1"/>
                        </a:solidFill>
                        <a:latin typeface="Cambria Math"/>
                      </a:rPr>
                      <m:t>𝑟</m:t>
                    </m:r>
                    <m:r>
                      <a:rPr lang="en-CA" sz="2800" b="0" i="1" kern="0" smtClean="0">
                        <a:solidFill>
                          <a:schemeClr val="bg1"/>
                        </a:solidFill>
                        <a:latin typeface="Cambria Math"/>
                        <a:ea typeface="Cambria Math"/>
                      </a:rPr>
                      <m:t>𝜃</m:t>
                    </m:r>
                  </m:oMath>
                </a14:m>
                <a:r>
                  <a:rPr lang="en-US" sz="2800" kern="0" dirty="0" smtClean="0">
                    <a:solidFill>
                      <a:srgbClr val="009999"/>
                    </a:solidFill>
                  </a:rPr>
                  <a:t>   (</a:t>
                </a:r>
                <a14:m>
                  <m:oMath xmlns:m="http://schemas.openxmlformats.org/officeDocument/2006/math">
                    <m:r>
                      <a:rPr lang="en-US" sz="2800" i="1" kern="0" dirty="0" smtClean="0">
                        <a:solidFill>
                          <a:srgbClr val="009999"/>
                        </a:solidFill>
                        <a:latin typeface="Cambria Math"/>
                        <a:ea typeface="Cambria Math"/>
                      </a:rPr>
                      <m:t>𝜃</m:t>
                    </m:r>
                  </m:oMath>
                </a14:m>
                <a:r>
                  <a:rPr lang="en-US" sz="2800" kern="0" dirty="0" smtClean="0">
                    <a:solidFill>
                      <a:srgbClr val="009999"/>
                    </a:solidFill>
                  </a:rPr>
                  <a:t> in </a:t>
                </a:r>
                <a:r>
                  <a:rPr lang="en-US" sz="2800" b="1" kern="0" dirty="0" smtClean="0">
                    <a:solidFill>
                      <a:srgbClr val="009999"/>
                    </a:solidFill>
                  </a:rPr>
                  <a:t>radians!</a:t>
                </a:r>
                <a:r>
                  <a:rPr lang="en-US" sz="2800" kern="0" dirty="0">
                    <a:solidFill>
                      <a:srgbClr val="009999"/>
                    </a:solidFill>
                  </a:rPr>
                  <a:t> </a:t>
                </a:r>
                <a:r>
                  <a:rPr lang="en-US" sz="2800" kern="0" dirty="0" smtClean="0">
                    <a:solidFill>
                      <a:srgbClr val="009999"/>
                    </a:solidFill>
                  </a:rPr>
                  <a:t> </a:t>
                </a:r>
                <a14:m>
                  <m:oMath xmlns:m="http://schemas.openxmlformats.org/officeDocument/2006/math">
                    <m:r>
                      <a:rPr lang="en-CA" sz="2800" b="0" i="1" kern="0" smtClean="0">
                        <a:solidFill>
                          <a:srgbClr val="009999"/>
                        </a:solidFill>
                        <a:latin typeface="Cambria Math"/>
                      </a:rPr>
                      <m:t>2</m:t>
                    </m:r>
                    <m:r>
                      <a:rPr lang="en-CA" sz="2800" b="0" i="1" kern="0" smtClean="0">
                        <a:solidFill>
                          <a:srgbClr val="009999"/>
                        </a:solidFill>
                        <a:latin typeface="Cambria Math"/>
                        <a:ea typeface="Cambria Math"/>
                      </a:rPr>
                      <m:t>𝜋</m:t>
                    </m:r>
                  </m:oMath>
                </a14:m>
                <a:r>
                  <a:rPr lang="en-US" sz="2800" kern="0" dirty="0" smtClean="0">
                    <a:solidFill>
                      <a:srgbClr val="009999"/>
                    </a:solidFill>
                  </a:rPr>
                  <a:t> radians = </a:t>
                </a:r>
                <a14:m>
                  <m:oMath xmlns:m="http://schemas.openxmlformats.org/officeDocument/2006/math">
                    <m:r>
                      <a:rPr lang="en-CA" sz="2800" b="0" i="1" kern="0" smtClean="0">
                        <a:solidFill>
                          <a:srgbClr val="009999"/>
                        </a:solidFill>
                        <a:latin typeface="Cambria Math"/>
                      </a:rPr>
                      <m:t>360</m:t>
                    </m:r>
                  </m:oMath>
                </a14:m>
                <a:r>
                  <a:rPr lang="en-US" sz="2800" kern="0" dirty="0" smtClean="0">
                    <a:solidFill>
                      <a:srgbClr val="009999"/>
                    </a:solidFill>
                  </a:rPr>
                  <a:t> degrees)</a:t>
                </a:r>
                <a:endParaRPr lang="en-US" sz="2800" kern="0" dirty="0" smtClean="0">
                  <a:solidFill>
                    <a:schemeClr val="bg1"/>
                  </a:solidFill>
                </a:endParaRPr>
              </a:p>
              <a:p>
                <a:pPr eaLnBrk="1" hangingPunct="1"/>
                <a:endParaRPr lang="en-US" sz="2800" kern="0" dirty="0">
                  <a:solidFill>
                    <a:srgbClr val="009999"/>
                  </a:solidFill>
                </a:endParaRPr>
              </a:p>
              <a:p>
                <a:pPr eaLnBrk="1" hangingPunct="1"/>
                <a:r>
                  <a:rPr lang="en-US" sz="2800" kern="0" dirty="0" smtClean="0">
                    <a:solidFill>
                      <a:srgbClr val="009999"/>
                    </a:solidFill>
                  </a:rPr>
                  <a:t>Excellent approximation in astronomy: </a:t>
                </a:r>
                <a14:m>
                  <m:oMath xmlns:m="http://schemas.openxmlformats.org/officeDocument/2006/math">
                    <m:r>
                      <a:rPr lang="en-CA" sz="2800" b="0" i="1" kern="0" smtClean="0">
                        <a:solidFill>
                          <a:schemeClr val="bg1"/>
                        </a:solidFill>
                        <a:latin typeface="Cambria Math"/>
                      </a:rPr>
                      <m:t>𝑎</m:t>
                    </m:r>
                    <m:r>
                      <a:rPr lang="en-CA" sz="2800" b="0" i="1" kern="0" smtClean="0">
                        <a:solidFill>
                          <a:schemeClr val="bg1"/>
                        </a:solidFill>
                        <a:latin typeface="Cambria Math"/>
                        <a:ea typeface="Cambria Math"/>
                      </a:rPr>
                      <m:t>≈</m:t>
                    </m:r>
                    <m:r>
                      <a:rPr lang="en-CA" sz="2800" b="0" i="1" kern="0" smtClean="0">
                        <a:solidFill>
                          <a:schemeClr val="bg1"/>
                        </a:solidFill>
                        <a:latin typeface="Cambria Math"/>
                        <a:ea typeface="Cambria Math"/>
                      </a:rPr>
                      <m:t>𝑠</m:t>
                    </m:r>
                    <m:r>
                      <a:rPr lang="en-CA" sz="2800" i="1" kern="0">
                        <a:solidFill>
                          <a:schemeClr val="bg1"/>
                        </a:solidFill>
                        <a:latin typeface="Cambria Math"/>
                      </a:rPr>
                      <m:t>=</m:t>
                    </m:r>
                    <m:r>
                      <a:rPr lang="en-CA" sz="2800" i="1" kern="0">
                        <a:solidFill>
                          <a:schemeClr val="bg1"/>
                        </a:solidFill>
                        <a:latin typeface="Cambria Math"/>
                      </a:rPr>
                      <m:t>𝑟</m:t>
                    </m:r>
                    <m:r>
                      <a:rPr lang="en-CA" sz="2800" i="1" kern="0">
                        <a:solidFill>
                          <a:schemeClr val="bg1"/>
                        </a:solidFill>
                        <a:latin typeface="Cambria Math"/>
                        <a:ea typeface="Cambria Math"/>
                      </a:rPr>
                      <m:t>𝜃</m:t>
                    </m:r>
                  </m:oMath>
                </a14:m>
                <a:endParaRPr lang="en-US" sz="2800" kern="0" dirty="0">
                  <a:solidFill>
                    <a:schemeClr val="bg1"/>
                  </a:solidFill>
                </a:endParaRPr>
              </a:p>
              <a:p>
                <a:pPr eaLnBrk="1" hangingPunct="1"/>
                <a:endParaRPr lang="en-US" sz="2800" kern="0" dirty="0" smtClean="0">
                  <a:solidFill>
                    <a:srgbClr val="009999"/>
                  </a:solidFill>
                </a:endParaRPr>
              </a:p>
              <a:p>
                <a:pPr eaLnBrk="1" hangingPunct="1"/>
                <a:r>
                  <a:rPr lang="en-US" sz="2800" kern="0" dirty="0" smtClean="0">
                    <a:solidFill>
                      <a:srgbClr val="009999"/>
                    </a:solidFill>
                  </a:rPr>
                  <a:t>(Do </a:t>
                </a:r>
                <a:r>
                  <a:rPr lang="en-US" sz="2800" b="1" i="1" kern="0" dirty="0" smtClean="0">
                    <a:solidFill>
                      <a:srgbClr val="009999"/>
                    </a:solidFill>
                  </a:rPr>
                  <a:t>not</a:t>
                </a:r>
                <a:r>
                  <a:rPr lang="en-US" sz="2800" kern="0" dirty="0" smtClean="0">
                    <a:solidFill>
                      <a:srgbClr val="009999"/>
                    </a:solidFill>
                  </a:rPr>
                  <a:t> use any trigonometric functions!)</a:t>
                </a:r>
                <a:endParaRPr lang="en-US" sz="2800" kern="0" dirty="0">
                  <a:solidFill>
                    <a:srgbClr val="009999"/>
                  </a:solidFill>
                </a:endParaRPr>
              </a:p>
            </p:txBody>
          </p:sp>
        </mc:Choice>
        <mc:Fallback xmlns="">
          <p:sp>
            <p:nvSpPr>
              <p:cNvPr id="19" name="Rectangle 2"/>
              <p:cNvSpPr txBox="1">
                <a:spLocks noRot="1" noChangeAspect="1" noMove="1" noResize="1" noEditPoints="1" noAdjustHandles="1" noChangeArrowheads="1" noChangeShapeType="1" noTextEdit="1"/>
              </p:cNvSpPr>
              <p:nvPr/>
            </p:nvSpPr>
            <p:spPr>
              <a:xfrm>
                <a:off x="101992" y="4374232"/>
                <a:ext cx="9006512" cy="2483768"/>
              </a:xfrm>
              <a:prstGeom prst="rect">
                <a:avLst/>
              </a:prstGeom>
              <a:blipFill rotWithShape="1">
                <a:blip r:embed="rId3"/>
                <a:stretch>
                  <a:fillRect l="-1422" t="-6634"/>
                </a:stretch>
              </a:blipFill>
            </p:spPr>
            <p:txBody>
              <a:bodyPr/>
              <a:lstStyle/>
              <a:p>
                <a:r>
                  <a:rPr lang="en-CA">
                    <a:noFill/>
                  </a:rPr>
                  <a:t> </a:t>
                </a:r>
              </a:p>
            </p:txBody>
          </p:sp>
        </mc:Fallback>
      </mc:AlternateContent>
      <p:sp>
        <p:nvSpPr>
          <p:cNvPr id="8" name="Content Placeholder 7"/>
          <p:cNvSpPr>
            <a:spLocks noGrp="1"/>
          </p:cNvSpPr>
          <p:nvPr>
            <p:ph idx="4294967295"/>
          </p:nvPr>
        </p:nvSpPr>
        <p:spPr>
          <a:xfrm>
            <a:off x="35496" y="746572"/>
            <a:ext cx="9108504" cy="1026244"/>
          </a:xfrm>
          <a:prstGeom prst="rect">
            <a:avLst/>
          </a:prstGeom>
        </p:spPr>
        <p:txBody>
          <a:bodyPr/>
          <a:lstStyle/>
          <a:p>
            <a:r>
              <a:rPr lang="en-US" dirty="0" smtClean="0"/>
              <a:t>Linear (or physical) separation, </a:t>
            </a:r>
            <a:r>
              <a:rPr lang="en-US" b="1" dirty="0" smtClean="0"/>
              <a:t>assuming the objects are at essentially the same distance from us</a:t>
            </a:r>
            <a:r>
              <a:rPr lang="en-US" dirty="0" smtClean="0"/>
              <a:t>:</a:t>
            </a:r>
          </a:p>
          <a:p>
            <a:pPr marL="457200" lvl="1" indent="0">
              <a:buNone/>
            </a:pPr>
            <a:endParaRPr lang="en-US" dirty="0" smtClean="0"/>
          </a:p>
        </p:txBody>
      </p:sp>
      <p:sp>
        <p:nvSpPr>
          <p:cNvPr id="9" name="Rectangle 2"/>
          <p:cNvSpPr txBox="1">
            <a:spLocks noChangeArrowheads="1"/>
          </p:cNvSpPr>
          <p:nvPr/>
        </p:nvSpPr>
        <p:spPr>
          <a:xfrm>
            <a:off x="29984" y="116632"/>
            <a:ext cx="9006512" cy="1143000"/>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kern="0" dirty="0" smtClean="0"/>
              <a:t>Separation of Objects on the Sky</a:t>
            </a:r>
            <a:endParaRPr lang="en-US" kern="0" dirty="0"/>
          </a:p>
        </p:txBody>
      </p:sp>
      <p:cxnSp>
        <p:nvCxnSpPr>
          <p:cNvPr id="7" name="Straight Connector 6"/>
          <p:cNvCxnSpPr/>
          <p:nvPr/>
        </p:nvCxnSpPr>
        <p:spPr>
          <a:xfrm flipV="1">
            <a:off x="392544" y="1997968"/>
            <a:ext cx="4800600" cy="114300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92544" y="3140968"/>
            <a:ext cx="4876800" cy="685800"/>
          </a:xfrm>
          <a:prstGeom prst="line">
            <a:avLst/>
          </a:prstGeom>
          <a:ln>
            <a:solidFill>
              <a:srgbClr val="0033CC"/>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flipH="1">
            <a:off x="4316844" y="2874268"/>
            <a:ext cx="1828800" cy="76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Arc 11"/>
          <p:cNvSpPr/>
          <p:nvPr/>
        </p:nvSpPr>
        <p:spPr>
          <a:xfrm>
            <a:off x="4278744" y="1845568"/>
            <a:ext cx="1219200" cy="2209800"/>
          </a:xfrm>
          <a:prstGeom prst="arc">
            <a:avLst>
              <a:gd name="adj1" fmla="val 17116004"/>
              <a:gd name="adj2" fmla="val 411462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2830944" y="1845568"/>
                <a:ext cx="6096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800" b="0" i="1" dirty="0" smtClean="0">
                          <a:solidFill>
                            <a:srgbClr val="000000"/>
                          </a:solidFill>
                          <a:latin typeface="Cambria Math"/>
                        </a:rPr>
                        <m:t>𝑟</m:t>
                      </m:r>
                    </m:oMath>
                  </m:oMathPara>
                </a14:m>
                <a:endParaRPr lang="en-US" sz="2800" dirty="0">
                  <a:solidFill>
                    <a:srgbClr val="000000"/>
                  </a:solidFill>
                  <a:latin typeface="Calibri" panose="020F050202020403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830944" y="1845568"/>
                <a:ext cx="609600" cy="523220"/>
              </a:xfrm>
              <a:prstGeom prst="rect">
                <a:avLst/>
              </a:prstGeom>
              <a:blipFill rotWithShape="1">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0944" y="3445768"/>
                <a:ext cx="533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800" b="0" i="1" dirty="0" smtClean="0">
                          <a:solidFill>
                            <a:srgbClr val="000000"/>
                          </a:solidFill>
                          <a:latin typeface="Cambria Math"/>
                        </a:rPr>
                        <m:t>𝑟</m:t>
                      </m:r>
                    </m:oMath>
                  </m:oMathPara>
                </a14:m>
                <a:endParaRPr lang="en-US" sz="2800" dirty="0">
                  <a:solidFill>
                    <a:srgbClr val="000000"/>
                  </a:solidFill>
                  <a:latin typeface="Calibri" panose="020F050202020403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830944" y="3445768"/>
                <a:ext cx="533400" cy="523220"/>
              </a:xfrm>
              <a:prstGeom prst="rect">
                <a:avLst/>
              </a:prstGeom>
              <a:blipFill rotWithShape="1">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688058" y="2531368"/>
                <a:ext cx="4755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rgbClr val="000000"/>
                          </a:solidFill>
                          <a:latin typeface="Cambria Math"/>
                        </a:rPr>
                        <m:t>𝑎</m:t>
                      </m:r>
                    </m:oMath>
                  </m:oMathPara>
                </a14:m>
                <a:endParaRPr lang="en-US" sz="2800" dirty="0">
                  <a:solidFill>
                    <a:srgbClr val="000000"/>
                  </a:solidFill>
                  <a:latin typeface="Calibri" panose="020F050202020403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688058" y="2531368"/>
                <a:ext cx="475579" cy="523220"/>
              </a:xfrm>
              <a:prstGeom prst="rect">
                <a:avLst/>
              </a:prstGeom>
              <a:blipFill rotWithShape="1">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436096" y="2531368"/>
                <a:ext cx="7620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800" b="0" i="1" dirty="0" smtClean="0">
                          <a:solidFill>
                            <a:srgbClr val="000000"/>
                          </a:solidFill>
                          <a:latin typeface="Cambria Math"/>
                        </a:rPr>
                        <m:t>𝑠</m:t>
                      </m:r>
                    </m:oMath>
                  </m:oMathPara>
                </a14:m>
                <a:endParaRPr lang="en-US" sz="2800" dirty="0">
                  <a:solidFill>
                    <a:srgbClr val="000000"/>
                  </a:solidFill>
                  <a:latin typeface="Calibri" panose="020F050202020403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436096" y="2531368"/>
                <a:ext cx="762000" cy="523220"/>
              </a:xfrm>
              <a:prstGeom prst="rect">
                <a:avLst/>
              </a:prstGeom>
              <a:blipFill rotWithShape="1">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907704" y="2792978"/>
                <a:ext cx="6096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latin typeface="Cambria Math"/>
                          <a:ea typeface="Cambria Math"/>
                        </a:rPr>
                        <m:t>𝜃</m:t>
                      </m:r>
                    </m:oMath>
                  </m:oMathPara>
                </a14:m>
                <a:endParaRPr lang="en-US" sz="2800" dirty="0">
                  <a:solidFill>
                    <a:srgbClr val="000000"/>
                  </a:solidFill>
                  <a:latin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907704" y="2792978"/>
                <a:ext cx="609600" cy="523220"/>
              </a:xfrm>
              <a:prstGeom prst="rect">
                <a:avLst/>
              </a:prstGeom>
              <a:blipFill rotWithShape="1">
                <a:blip r:embed="rId8"/>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385171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Rectangle 2"/>
              <p:cNvSpPr txBox="1">
                <a:spLocks noChangeArrowheads="1"/>
              </p:cNvSpPr>
              <p:nvPr/>
            </p:nvSpPr>
            <p:spPr>
              <a:xfrm>
                <a:off x="101992" y="4005064"/>
                <a:ext cx="9006512" cy="2483768"/>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2800" kern="0" dirty="0" smtClean="0">
                    <a:solidFill>
                      <a:srgbClr val="009999"/>
                    </a:solidFill>
                  </a:rPr>
                  <a:t>Use: </a:t>
                </a:r>
                <a14:m>
                  <m:oMath xmlns:m="http://schemas.openxmlformats.org/officeDocument/2006/math">
                    <m:r>
                      <a:rPr lang="en-CA" sz="2800" i="1" kern="0">
                        <a:solidFill>
                          <a:schemeClr val="bg1"/>
                        </a:solidFill>
                        <a:latin typeface="Cambria Math"/>
                      </a:rPr>
                      <m:t>𝑎</m:t>
                    </m:r>
                    <m:r>
                      <a:rPr lang="en-CA" sz="2800" i="1" kern="0">
                        <a:solidFill>
                          <a:schemeClr val="bg1"/>
                        </a:solidFill>
                        <a:latin typeface="Cambria Math"/>
                        <a:ea typeface="Cambria Math"/>
                      </a:rPr>
                      <m:t>≈</m:t>
                    </m:r>
                    <m:r>
                      <a:rPr lang="en-CA" sz="2800" i="1" kern="0">
                        <a:solidFill>
                          <a:schemeClr val="bg1"/>
                        </a:solidFill>
                        <a:latin typeface="Cambria Math"/>
                        <a:ea typeface="Cambria Math"/>
                      </a:rPr>
                      <m:t>𝑠</m:t>
                    </m:r>
                    <m:r>
                      <a:rPr lang="en-CA" sz="2800" i="1" kern="0">
                        <a:solidFill>
                          <a:schemeClr val="bg1"/>
                        </a:solidFill>
                        <a:latin typeface="Cambria Math"/>
                      </a:rPr>
                      <m:t>=</m:t>
                    </m:r>
                    <m:r>
                      <a:rPr lang="en-CA" sz="2800" i="1" kern="0">
                        <a:solidFill>
                          <a:schemeClr val="bg1"/>
                        </a:solidFill>
                        <a:latin typeface="Cambria Math"/>
                      </a:rPr>
                      <m:t>𝑟</m:t>
                    </m:r>
                    <m:r>
                      <a:rPr lang="en-CA" sz="2800" i="1" kern="0">
                        <a:solidFill>
                          <a:schemeClr val="bg1"/>
                        </a:solidFill>
                        <a:latin typeface="Cambria Math"/>
                        <a:ea typeface="Cambria Math"/>
                      </a:rPr>
                      <m:t>𝜃</m:t>
                    </m:r>
                  </m:oMath>
                </a14:m>
                <a:r>
                  <a:rPr lang="en-US" sz="2800" kern="0" dirty="0" smtClean="0">
                    <a:solidFill>
                      <a:srgbClr val="009999"/>
                    </a:solidFill>
                  </a:rPr>
                  <a:t>  (</a:t>
                </a:r>
                <a14:m>
                  <m:oMath xmlns:m="http://schemas.openxmlformats.org/officeDocument/2006/math">
                    <m:r>
                      <a:rPr lang="en-US" sz="2800" i="1" kern="0" dirty="0" smtClean="0">
                        <a:solidFill>
                          <a:srgbClr val="009999"/>
                        </a:solidFill>
                        <a:latin typeface="Cambria Math"/>
                        <a:ea typeface="Cambria Math"/>
                      </a:rPr>
                      <m:t>𝜃</m:t>
                    </m:r>
                  </m:oMath>
                </a14:m>
                <a:r>
                  <a:rPr lang="en-US" sz="2800" kern="0" dirty="0" smtClean="0">
                    <a:solidFill>
                      <a:srgbClr val="009999"/>
                    </a:solidFill>
                  </a:rPr>
                  <a:t> in </a:t>
                </a:r>
                <a:r>
                  <a:rPr lang="en-US" sz="2800" b="1" kern="0" dirty="0" smtClean="0">
                    <a:solidFill>
                      <a:srgbClr val="009999"/>
                    </a:solidFill>
                  </a:rPr>
                  <a:t>radians!</a:t>
                </a:r>
                <a:r>
                  <a:rPr lang="en-US" sz="2800" kern="0" dirty="0">
                    <a:solidFill>
                      <a:srgbClr val="009999"/>
                    </a:solidFill>
                  </a:rPr>
                  <a:t> </a:t>
                </a:r>
                <a:r>
                  <a:rPr lang="en-US" sz="2800" kern="0" dirty="0" smtClean="0">
                    <a:solidFill>
                      <a:srgbClr val="009999"/>
                    </a:solidFill>
                  </a:rPr>
                  <a:t> </a:t>
                </a:r>
                <a14:m>
                  <m:oMath xmlns:m="http://schemas.openxmlformats.org/officeDocument/2006/math">
                    <m:r>
                      <a:rPr lang="en-CA" sz="2800" b="0" i="1" kern="0" smtClean="0">
                        <a:solidFill>
                          <a:srgbClr val="009999"/>
                        </a:solidFill>
                        <a:latin typeface="Cambria Math"/>
                      </a:rPr>
                      <m:t>2</m:t>
                    </m:r>
                    <m:r>
                      <a:rPr lang="en-CA" sz="2800" b="0" i="1" kern="0" smtClean="0">
                        <a:solidFill>
                          <a:srgbClr val="009999"/>
                        </a:solidFill>
                        <a:latin typeface="Cambria Math"/>
                        <a:ea typeface="Cambria Math"/>
                      </a:rPr>
                      <m:t>𝜋</m:t>
                    </m:r>
                  </m:oMath>
                </a14:m>
                <a:r>
                  <a:rPr lang="en-US" sz="2800" kern="0" dirty="0" smtClean="0">
                    <a:solidFill>
                      <a:srgbClr val="009999"/>
                    </a:solidFill>
                  </a:rPr>
                  <a:t> radians = </a:t>
                </a:r>
                <a14:m>
                  <m:oMath xmlns:m="http://schemas.openxmlformats.org/officeDocument/2006/math">
                    <m:r>
                      <a:rPr lang="en-CA" sz="2800" b="0" i="1" kern="0" smtClean="0">
                        <a:solidFill>
                          <a:srgbClr val="009999"/>
                        </a:solidFill>
                        <a:latin typeface="Cambria Math"/>
                      </a:rPr>
                      <m:t>360</m:t>
                    </m:r>
                  </m:oMath>
                </a14:m>
                <a:r>
                  <a:rPr lang="en-US" sz="2800" kern="0" dirty="0" smtClean="0">
                    <a:solidFill>
                      <a:srgbClr val="009999"/>
                    </a:solidFill>
                  </a:rPr>
                  <a:t> degrees)</a:t>
                </a:r>
              </a:p>
              <a:p>
                <a:pPr eaLnBrk="1" hangingPunct="1"/>
                <a:endParaRPr lang="en-US" sz="2800" kern="0" dirty="0" smtClean="0">
                  <a:solidFill>
                    <a:schemeClr val="bg1"/>
                  </a:solidFill>
                </a:endParaRPr>
              </a:p>
              <a:p>
                <a:pPr eaLnBrk="1" hangingPunct="1"/>
                <a:endParaRPr lang="en-US" sz="2800" kern="0" dirty="0">
                  <a:solidFill>
                    <a:srgbClr val="009999"/>
                  </a:solidFill>
                </a:endParaRPr>
              </a:p>
              <a:p>
                <a:pPr eaLnBrk="1" hangingPunct="1"/>
                <a14:m>
                  <m:oMathPara xmlns:m="http://schemas.openxmlformats.org/officeDocument/2006/math">
                    <m:oMathParaPr>
                      <m:jc m:val="centerGroup"/>
                    </m:oMathParaPr>
                    <m:oMath xmlns:m="http://schemas.openxmlformats.org/officeDocument/2006/math">
                      <m:r>
                        <a:rPr lang="en-US" sz="2800" i="1" kern="0" smtClean="0">
                          <a:solidFill>
                            <a:schemeClr val="bg1"/>
                          </a:solidFill>
                          <a:latin typeface="Cambria Math"/>
                          <a:ea typeface="Cambria Math"/>
                        </a:rPr>
                        <m:t>𝜃</m:t>
                      </m:r>
                      <m:r>
                        <a:rPr lang="en-CA" sz="2800" b="0" i="1" kern="0" smtClean="0">
                          <a:solidFill>
                            <a:schemeClr val="bg1"/>
                          </a:solidFill>
                          <a:latin typeface="Cambria Math"/>
                          <a:ea typeface="Cambria Math"/>
                        </a:rPr>
                        <m:t>=</m:t>
                      </m:r>
                      <m:f>
                        <m:fPr>
                          <m:ctrlPr>
                            <a:rPr lang="en-CA" sz="2800" b="0" i="1" kern="0" smtClean="0">
                              <a:solidFill>
                                <a:schemeClr val="bg1"/>
                              </a:solidFill>
                              <a:latin typeface="Cambria Math" charset="0"/>
                              <a:ea typeface="Cambria Math"/>
                            </a:rPr>
                          </m:ctrlPr>
                        </m:fPr>
                        <m:num>
                          <m:r>
                            <a:rPr lang="en-CA" sz="2800" b="0" i="1" kern="0" smtClean="0">
                              <a:solidFill>
                                <a:schemeClr val="bg1"/>
                              </a:solidFill>
                              <a:latin typeface="Cambria Math"/>
                              <a:ea typeface="Cambria Math"/>
                            </a:rPr>
                            <m:t>0.518</m:t>
                          </m:r>
                        </m:num>
                        <m:den>
                          <m:r>
                            <a:rPr lang="en-CA" sz="2800" b="0" i="1" kern="0" smtClean="0">
                              <a:solidFill>
                                <a:schemeClr val="bg1"/>
                              </a:solidFill>
                              <a:latin typeface="Cambria Math"/>
                              <a:ea typeface="Cambria Math"/>
                            </a:rPr>
                            <m:t>360</m:t>
                          </m:r>
                        </m:den>
                      </m:f>
                      <m:r>
                        <a:rPr lang="en-CA" sz="2800" i="1" kern="0">
                          <a:solidFill>
                            <a:schemeClr val="bg1"/>
                          </a:solidFill>
                          <a:latin typeface="Cambria Math"/>
                          <a:ea typeface="Cambria Math"/>
                        </a:rPr>
                        <m:t>2</m:t>
                      </m:r>
                      <m:r>
                        <a:rPr lang="en-CA" sz="2800" i="1" kern="0">
                          <a:solidFill>
                            <a:schemeClr val="bg1"/>
                          </a:solidFill>
                          <a:latin typeface="Cambria Math"/>
                          <a:ea typeface="Cambria Math"/>
                        </a:rPr>
                        <m:t>𝜋</m:t>
                      </m:r>
                      <m:r>
                        <a:rPr lang="en-CA" sz="2800" b="0" i="1" kern="0" smtClean="0">
                          <a:solidFill>
                            <a:schemeClr val="bg1"/>
                          </a:solidFill>
                          <a:latin typeface="Cambria Math"/>
                          <a:ea typeface="Cambria Math"/>
                        </a:rPr>
                        <m:t>,  </m:t>
                      </m:r>
                      <m:r>
                        <a:rPr lang="en-CA" sz="2800" i="1" kern="0">
                          <a:solidFill>
                            <a:schemeClr val="bg1"/>
                          </a:solidFill>
                          <a:latin typeface="Cambria Math"/>
                          <a:ea typeface="Cambria Math"/>
                        </a:rPr>
                        <m:t>𝑟</m:t>
                      </m:r>
                      <m:r>
                        <a:rPr lang="en-CA" sz="2800" i="1" kern="0">
                          <a:solidFill>
                            <a:schemeClr val="bg1"/>
                          </a:solidFill>
                          <a:latin typeface="Cambria Math"/>
                          <a:ea typeface="Cambria Math"/>
                        </a:rPr>
                        <m:t>=384,000 </m:t>
                      </m:r>
                      <m:r>
                        <a:rPr lang="en-CA" sz="2800" i="1" kern="0">
                          <a:solidFill>
                            <a:schemeClr val="bg1"/>
                          </a:solidFill>
                          <a:latin typeface="Cambria Math"/>
                          <a:ea typeface="Cambria Math"/>
                        </a:rPr>
                        <m:t>𝑘𝑚</m:t>
                      </m:r>
                      <m:r>
                        <a:rPr lang="en-CA" sz="2800" b="0" i="1" kern="0" smtClean="0">
                          <a:solidFill>
                            <a:schemeClr val="bg1"/>
                          </a:solidFill>
                          <a:latin typeface="Cambria Math"/>
                          <a:ea typeface="Cambria Math"/>
                        </a:rPr>
                        <m:t>,   ∴</m:t>
                      </m:r>
                      <m:r>
                        <a:rPr lang="en-CA" sz="2800" b="0" i="1" kern="0" smtClean="0">
                          <a:solidFill>
                            <a:schemeClr val="bg1"/>
                          </a:solidFill>
                          <a:latin typeface="Cambria Math"/>
                          <a:ea typeface="Cambria Math"/>
                        </a:rPr>
                        <m:t>𝑎</m:t>
                      </m:r>
                      <m:r>
                        <a:rPr lang="en-CA" sz="2800" b="0" i="1" kern="0" smtClean="0">
                          <a:solidFill>
                            <a:schemeClr val="bg1"/>
                          </a:solidFill>
                          <a:latin typeface="Cambria Math"/>
                          <a:ea typeface="Cambria Math"/>
                        </a:rPr>
                        <m:t>=3,470 </m:t>
                      </m:r>
                      <m:r>
                        <a:rPr lang="en-CA" sz="2800" b="0" i="1" kern="0" smtClean="0">
                          <a:solidFill>
                            <a:schemeClr val="bg1"/>
                          </a:solidFill>
                          <a:latin typeface="Cambria Math"/>
                          <a:ea typeface="Cambria Math"/>
                        </a:rPr>
                        <m:t>𝑘𝑚</m:t>
                      </m:r>
                      <m:r>
                        <a:rPr lang="en-CA" sz="2800" b="0" i="1" kern="0" smtClean="0">
                          <a:solidFill>
                            <a:schemeClr val="bg1"/>
                          </a:solidFill>
                          <a:latin typeface="Cambria Math"/>
                          <a:ea typeface="Cambria Math"/>
                        </a:rPr>
                        <m:t> </m:t>
                      </m:r>
                    </m:oMath>
                  </m:oMathPara>
                </a14:m>
                <a:endParaRPr lang="en-US" sz="2800" kern="0" dirty="0">
                  <a:solidFill>
                    <a:schemeClr val="bg1"/>
                  </a:solidFill>
                </a:endParaRPr>
              </a:p>
              <a:p>
                <a:pPr eaLnBrk="1" hangingPunct="1"/>
                <a:endParaRPr lang="en-US" sz="2800" kern="0" dirty="0">
                  <a:solidFill>
                    <a:srgbClr val="009999"/>
                  </a:solidFill>
                </a:endParaRPr>
              </a:p>
            </p:txBody>
          </p:sp>
        </mc:Choice>
        <mc:Fallback xmlns="">
          <p:sp>
            <p:nvSpPr>
              <p:cNvPr id="19" name="Rectangle 2"/>
              <p:cNvSpPr txBox="1">
                <a:spLocks noRot="1" noChangeAspect="1" noMove="1" noResize="1" noEditPoints="1" noAdjustHandles="1" noChangeArrowheads="1" noChangeShapeType="1" noTextEdit="1"/>
              </p:cNvSpPr>
              <p:nvPr/>
            </p:nvSpPr>
            <p:spPr>
              <a:xfrm>
                <a:off x="101992" y="4005064"/>
                <a:ext cx="9006512" cy="2483768"/>
              </a:xfrm>
              <a:prstGeom prst="rect">
                <a:avLst/>
              </a:prstGeom>
              <a:blipFill rotWithShape="1">
                <a:blip r:embed="rId3"/>
                <a:stretch>
                  <a:fillRect l="-1422" t="-6634"/>
                </a:stretch>
              </a:blipFill>
            </p:spPr>
            <p:txBody>
              <a:bodyPr/>
              <a:lstStyle/>
              <a:p>
                <a:r>
                  <a:rPr lang="en-CA">
                    <a:noFill/>
                  </a:rPr>
                  <a:t> </a:t>
                </a:r>
              </a:p>
            </p:txBody>
          </p:sp>
        </mc:Fallback>
      </mc:AlternateContent>
      <p:sp>
        <p:nvSpPr>
          <p:cNvPr id="8" name="Content Placeholder 7"/>
          <p:cNvSpPr>
            <a:spLocks noGrp="1"/>
          </p:cNvSpPr>
          <p:nvPr>
            <p:ph idx="4294967295"/>
          </p:nvPr>
        </p:nvSpPr>
        <p:spPr>
          <a:xfrm>
            <a:off x="35496" y="746572"/>
            <a:ext cx="9108504" cy="594196"/>
          </a:xfrm>
          <a:prstGeom prst="rect">
            <a:avLst/>
          </a:prstGeom>
        </p:spPr>
        <p:txBody>
          <a:bodyPr/>
          <a:lstStyle/>
          <a:p>
            <a:r>
              <a:rPr lang="en-US" dirty="0" smtClean="0"/>
              <a:t>Example</a:t>
            </a:r>
          </a:p>
        </p:txBody>
      </p:sp>
      <p:sp>
        <p:nvSpPr>
          <p:cNvPr id="9" name="Rectangle 2"/>
          <p:cNvSpPr txBox="1">
            <a:spLocks noChangeArrowheads="1"/>
          </p:cNvSpPr>
          <p:nvPr/>
        </p:nvSpPr>
        <p:spPr>
          <a:xfrm>
            <a:off x="29984" y="116632"/>
            <a:ext cx="9006512" cy="1143000"/>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kern="0" dirty="0" smtClean="0"/>
              <a:t>Separation of Objects on the Sky</a:t>
            </a:r>
            <a:endParaRPr lang="en-US" kern="0" dirty="0"/>
          </a:p>
        </p:txBody>
      </p:sp>
      <p:cxnSp>
        <p:nvCxnSpPr>
          <p:cNvPr id="7" name="Straight Connector 6"/>
          <p:cNvCxnSpPr/>
          <p:nvPr/>
        </p:nvCxnSpPr>
        <p:spPr>
          <a:xfrm flipV="1">
            <a:off x="392544" y="1349152"/>
            <a:ext cx="4800600" cy="114300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92544" y="2492152"/>
            <a:ext cx="4876800" cy="685800"/>
          </a:xfrm>
          <a:prstGeom prst="line">
            <a:avLst/>
          </a:prstGeom>
          <a:ln>
            <a:solidFill>
              <a:srgbClr val="0033CC"/>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flipH="1">
            <a:off x="4316844" y="2225452"/>
            <a:ext cx="1828800" cy="76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Arc 11"/>
          <p:cNvSpPr/>
          <p:nvPr/>
        </p:nvSpPr>
        <p:spPr>
          <a:xfrm>
            <a:off x="4278744" y="1196752"/>
            <a:ext cx="1219200" cy="2209800"/>
          </a:xfrm>
          <a:prstGeom prst="arc">
            <a:avLst>
              <a:gd name="adj1" fmla="val 17116004"/>
              <a:gd name="adj2" fmla="val 411462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2830944" y="1196752"/>
                <a:ext cx="6096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800" b="0" i="1" dirty="0" smtClean="0">
                          <a:solidFill>
                            <a:srgbClr val="000000"/>
                          </a:solidFill>
                          <a:latin typeface="Cambria Math"/>
                        </a:rPr>
                        <m:t>𝑟</m:t>
                      </m:r>
                    </m:oMath>
                  </m:oMathPara>
                </a14:m>
                <a:endParaRPr lang="en-US" sz="2800" dirty="0">
                  <a:solidFill>
                    <a:srgbClr val="000000"/>
                  </a:solidFill>
                  <a:latin typeface="Calibri" panose="020F050202020403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830944" y="1196752"/>
                <a:ext cx="609600" cy="523220"/>
              </a:xfrm>
              <a:prstGeom prst="rect">
                <a:avLst/>
              </a:prstGeom>
              <a:blipFill rotWithShape="1">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30944" y="2796952"/>
                <a:ext cx="533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800" b="0" i="1" dirty="0" smtClean="0">
                          <a:solidFill>
                            <a:srgbClr val="000000"/>
                          </a:solidFill>
                          <a:latin typeface="Cambria Math"/>
                        </a:rPr>
                        <m:t>𝑟</m:t>
                      </m:r>
                    </m:oMath>
                  </m:oMathPara>
                </a14:m>
                <a:endParaRPr lang="en-US" sz="2800" dirty="0">
                  <a:solidFill>
                    <a:srgbClr val="000000"/>
                  </a:solidFill>
                  <a:latin typeface="Calibri" panose="020F050202020403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830944" y="2796952"/>
                <a:ext cx="533400" cy="523220"/>
              </a:xfrm>
              <a:prstGeom prst="rect">
                <a:avLst/>
              </a:prstGeom>
              <a:blipFill rotWithShape="1">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688058" y="1882552"/>
                <a:ext cx="4755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rgbClr val="000000"/>
                          </a:solidFill>
                          <a:latin typeface="Cambria Math"/>
                        </a:rPr>
                        <m:t>𝑎</m:t>
                      </m:r>
                    </m:oMath>
                  </m:oMathPara>
                </a14:m>
                <a:endParaRPr lang="en-US" sz="2800" dirty="0">
                  <a:solidFill>
                    <a:srgbClr val="000000"/>
                  </a:solidFill>
                  <a:latin typeface="Calibri" panose="020F050202020403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688058" y="1882552"/>
                <a:ext cx="475579" cy="523220"/>
              </a:xfrm>
              <a:prstGeom prst="rect">
                <a:avLst/>
              </a:prstGeom>
              <a:blipFill rotWithShape="1">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436096" y="1882552"/>
                <a:ext cx="7620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2800" b="0" i="1" dirty="0" smtClean="0">
                          <a:solidFill>
                            <a:srgbClr val="000000"/>
                          </a:solidFill>
                          <a:latin typeface="Cambria Math"/>
                        </a:rPr>
                        <m:t>𝑠</m:t>
                      </m:r>
                    </m:oMath>
                  </m:oMathPara>
                </a14:m>
                <a:endParaRPr lang="en-US" sz="2800" dirty="0">
                  <a:solidFill>
                    <a:srgbClr val="000000"/>
                  </a:solidFill>
                  <a:latin typeface="Calibri" panose="020F050202020403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5436096" y="1882552"/>
                <a:ext cx="762000" cy="523220"/>
              </a:xfrm>
              <a:prstGeom prst="rect">
                <a:avLst/>
              </a:prstGeom>
              <a:blipFill rotWithShape="1">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907704" y="2144162"/>
                <a:ext cx="6096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latin typeface="Cambria Math"/>
                          <a:ea typeface="Cambria Math"/>
                        </a:rPr>
                        <m:t>𝜃</m:t>
                      </m:r>
                    </m:oMath>
                  </m:oMathPara>
                </a14:m>
                <a:endParaRPr lang="en-US" sz="2800" dirty="0">
                  <a:solidFill>
                    <a:srgbClr val="000000"/>
                  </a:solidFill>
                  <a:latin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907704" y="2144162"/>
                <a:ext cx="609600" cy="523220"/>
              </a:xfrm>
              <a:prstGeom prst="rect">
                <a:avLst/>
              </a:prstGeom>
              <a:blipFill rotWithShape="1">
                <a:blip r:embed="rId8"/>
                <a:stretch>
                  <a:fillRect/>
                </a:stretch>
              </a:blipFill>
            </p:spPr>
            <p:txBody>
              <a:bodyPr/>
              <a:lstStyle/>
              <a:p>
                <a:r>
                  <a:rPr lang="en-CA">
                    <a:noFill/>
                  </a:rPr>
                  <a:t> </a:t>
                </a:r>
              </a:p>
            </p:txBody>
          </p:sp>
        </mc:Fallback>
      </mc:AlternateContent>
      <p:pic>
        <p:nvPicPr>
          <p:cNvPr id="18" name="Picture 2" descr="02-09"/>
          <p:cNvPicPr>
            <a:picLocks noChangeAspect="1" noChangeArrowheads="1"/>
          </p:cNvPicPr>
          <p:nvPr/>
        </p:nvPicPr>
        <p:blipFill rotWithShape="1">
          <a:blip r:embed="rId9"/>
          <a:srcRect l="7889" t="1778" r="52334" b="57185"/>
          <a:stretch/>
        </p:blipFill>
        <p:spPr bwMode="auto">
          <a:xfrm>
            <a:off x="6163755" y="1196752"/>
            <a:ext cx="2846125" cy="2202170"/>
          </a:xfrm>
          <a:prstGeom prst="rect">
            <a:avLst/>
          </a:prstGeom>
          <a:noFill/>
          <a:ln w="9525">
            <a:noFill/>
            <a:miter lim="800000"/>
            <a:headEnd/>
            <a:tailEnd/>
          </a:ln>
        </p:spPr>
      </p:pic>
    </p:spTree>
    <p:extLst>
      <p:ext uri="{BB962C8B-B14F-4D97-AF65-F5344CB8AC3E}">
        <p14:creationId xmlns:p14="http://schemas.microsoft.com/office/powerpoint/2010/main" val="18564509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2" descr="FG01_01"/>
          <p:cNvPicPr>
            <a:picLocks noChangeAspect="1" noChangeArrowheads="1"/>
          </p:cNvPicPr>
          <p:nvPr/>
        </p:nvPicPr>
        <p:blipFill>
          <a:blip r:embed="rId3"/>
          <a:srcRect/>
          <a:stretch>
            <a:fillRect/>
          </a:stretch>
        </p:blipFill>
        <p:spPr bwMode="auto">
          <a:xfrm>
            <a:off x="2051720" y="99206"/>
            <a:ext cx="6983496" cy="6672445"/>
          </a:xfrm>
          <a:prstGeom prst="rect">
            <a:avLst/>
          </a:prstGeom>
          <a:noFill/>
          <a:ln w="9525">
            <a:noFill/>
            <a:miter lim="800000"/>
            <a:headEnd/>
            <a:tailEnd/>
          </a:ln>
        </p:spPr>
      </p:pic>
      <p:sp>
        <p:nvSpPr>
          <p:cNvPr id="7" name="Rectangle 2"/>
          <p:cNvSpPr txBox="1">
            <a:spLocks noChangeArrowheads="1"/>
          </p:cNvSpPr>
          <p:nvPr/>
        </p:nvSpPr>
        <p:spPr>
          <a:xfrm>
            <a:off x="29984" y="116632"/>
            <a:ext cx="9006512" cy="1143000"/>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kern="0" dirty="0" smtClean="0"/>
              <a:t>Moon &amp; </a:t>
            </a:r>
          </a:p>
          <a:p>
            <a:pPr eaLnBrk="1" hangingPunct="1"/>
            <a:r>
              <a:rPr lang="en-US" kern="0" dirty="0"/>
              <a:t>i</a:t>
            </a:r>
            <a:r>
              <a:rPr lang="en-US" kern="0" dirty="0" smtClean="0"/>
              <a:t>ts Phases</a:t>
            </a:r>
            <a:endParaRPr lang="en-US" kern="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5496" y="116632"/>
            <a:ext cx="6096000" cy="1143000"/>
          </a:xfrm>
          <a:prstGeom prst="rect">
            <a:avLst/>
          </a:prstGeom>
        </p:spPr>
        <p:txBody>
          <a:bodyPr/>
          <a:lstStyle/>
          <a:p>
            <a:r>
              <a:rPr lang="en-US" dirty="0" smtClean="0"/>
              <a:t>The Moon’s Orbit</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4294967295"/>
              </p:nvPr>
            </p:nvSpPr>
            <p:spPr>
              <a:xfrm>
                <a:off x="63128" y="764704"/>
                <a:ext cx="8829352" cy="4114800"/>
              </a:xfrm>
              <a:prstGeom prst="rect">
                <a:avLst/>
              </a:prstGeom>
            </p:spPr>
            <p:txBody>
              <a:bodyPr/>
              <a:lstStyle/>
              <a:p>
                <a:r>
                  <a:rPr lang="en-US" dirty="0" smtClean="0"/>
                  <a:t>Elliptical, not circular (eccentricity </a:t>
                </a:r>
                <a14:m>
                  <m:oMath xmlns:m="http://schemas.openxmlformats.org/officeDocument/2006/math">
                    <m:r>
                      <a:rPr lang="en-US" i="1" smtClean="0">
                        <a:latin typeface="Cambria Math"/>
                        <a:ea typeface="Cambria Math"/>
                      </a:rPr>
                      <m:t>≈</m:t>
                    </m:r>
                    <m:r>
                      <m:rPr>
                        <m:nor/>
                      </m:rPr>
                      <a:rPr lang="en-CA"/>
                      <m:t>0.0549</m:t>
                    </m:r>
                  </m:oMath>
                </a14:m>
                <a:r>
                  <a:rPr lang="en-US" dirty="0" smtClean="0"/>
                  <a:t>)</a:t>
                </a:r>
              </a:p>
              <a:p>
                <a:pPr lvl="1"/>
                <a:r>
                  <a:rPr lang="en-US" dirty="0" smtClean="0"/>
                  <a:t>Sometimes closer to Earth (so larger, and brighter)</a:t>
                </a:r>
              </a:p>
              <a:p>
                <a:r>
                  <a:rPr lang="en-US" dirty="0" smtClean="0"/>
                  <a:t>Not in same plane as the Earth’s orbit around the Sun	</a:t>
                </a:r>
              </a:p>
              <a:p>
                <a:pPr lvl="1"/>
                <a:r>
                  <a:rPr lang="en-US" dirty="0" smtClean="0"/>
                  <a:t>Inclined by </a:t>
                </a:r>
                <a14:m>
                  <m:oMath xmlns:m="http://schemas.openxmlformats.org/officeDocument/2006/math">
                    <m:r>
                      <a:rPr lang="en-US" i="1" dirty="0" smtClean="0">
                        <a:latin typeface="Cambria Math"/>
                      </a:rPr>
                      <m:t>5.1</m:t>
                    </m:r>
                  </m:oMath>
                </a14:m>
                <a:r>
                  <a:rPr lang="en-US" dirty="0" smtClean="0"/>
                  <a:t> degrees to the ecliptic</a:t>
                </a:r>
              </a:p>
              <a:p>
                <a:pPr lvl="1"/>
                <a:r>
                  <a:rPr lang="en-US" dirty="0" smtClean="0"/>
                  <a:t>Orbit has complicated “precessions” (Newton!)</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4294967295"/>
              </p:nvPr>
            </p:nvSpPr>
            <p:spPr>
              <a:xfrm>
                <a:off x="63128" y="764704"/>
                <a:ext cx="8829352" cy="4114800"/>
              </a:xfrm>
              <a:prstGeom prst="rect">
                <a:avLst/>
              </a:prstGeom>
              <a:blipFill rotWithShape="1">
                <a:blip r:embed="rId3"/>
                <a:stretch>
                  <a:fillRect l="-1173" t="-1333"/>
                </a:stretch>
              </a:blipFill>
            </p:spPr>
            <p:txBody>
              <a:bodyPr/>
              <a:lstStyle/>
              <a:p>
                <a:r>
                  <a:rPr lang="en-CA">
                    <a:noFill/>
                  </a:rPr>
                  <a:t> </a:t>
                </a:r>
              </a:p>
            </p:txBody>
          </p:sp>
        </mc:Fallback>
      </mc:AlternateContent>
      <p:pic>
        <p:nvPicPr>
          <p:cNvPr id="7" name="Picture 18" descr="02_24_Figure_Anno"/>
          <p:cNvPicPr>
            <a:picLocks noChangeAspect="1" noChangeArrowheads="1"/>
          </p:cNvPicPr>
          <p:nvPr/>
        </p:nvPicPr>
        <p:blipFill rotWithShape="1">
          <a:blip r:embed="rId4">
            <a:extLst>
              <a:ext uri="{28A0092B-C50C-407E-A947-70E740481C1C}">
                <a14:useLocalDpi xmlns:a14="http://schemas.microsoft.com/office/drawing/2010/main" val="0"/>
              </a:ext>
            </a:extLst>
          </a:blip>
          <a:srcRect l="1328" t="3007" r="1402" b="6257"/>
          <a:stretch/>
        </p:blipFill>
        <p:spPr bwMode="auto">
          <a:xfrm>
            <a:off x="1057528" y="3284984"/>
            <a:ext cx="6695440" cy="3342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323528" y="260648"/>
            <a:ext cx="6984776" cy="648072"/>
          </a:xfrm>
          <a:prstGeom prst="rect">
            <a:avLst/>
          </a:prstGeom>
        </p:spPr>
        <p:txBody>
          <a:bodyPr/>
          <a:lstStyle/>
          <a:p>
            <a:pPr eaLnBrk="1" hangingPunct="1"/>
            <a:r>
              <a:rPr lang="en-US" sz="4000" dirty="0" smtClean="0"/>
              <a:t>Summary of last lecture:</a:t>
            </a:r>
            <a:endParaRPr lang="en-US" sz="4000" dirty="0"/>
          </a:p>
        </p:txBody>
      </p:sp>
      <p:sp>
        <p:nvSpPr>
          <p:cNvPr id="21511" name="Freeform 5"/>
          <p:cNvSpPr>
            <a:spLocks/>
          </p:cNvSpPr>
          <p:nvPr/>
        </p:nvSpPr>
        <p:spPr bwMode="auto">
          <a:xfrm>
            <a:off x="5330825" y="1103313"/>
            <a:ext cx="1588" cy="1587"/>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0"/>
                </a:lnTo>
                <a:close/>
              </a:path>
            </a:pathLst>
          </a:custGeom>
          <a:solidFill>
            <a:schemeClr val="accent1"/>
          </a:solidFill>
          <a:ln w="9525">
            <a:solidFill>
              <a:schemeClr val="tx1"/>
            </a:solidFill>
            <a:round/>
            <a:headEnd/>
            <a:tailEnd/>
          </a:ln>
        </p:spPr>
        <p:txBody>
          <a:bodyPr>
            <a:prstTxWarp prst="textNoShape">
              <a:avLst/>
            </a:prstTxWarp>
          </a:bodyPr>
          <a:lstStyle/>
          <a:p>
            <a:endParaRPr lang="en-US"/>
          </a:p>
        </p:txBody>
      </p:sp>
      <p:pic>
        <p:nvPicPr>
          <p:cNvPr id="6" name="Picture 23" descr="figure_01_01_labeled"/>
          <p:cNvPicPr>
            <a:picLocks noChangeAspect="1" noChangeArrowheads="1"/>
          </p:cNvPicPr>
          <p:nvPr/>
        </p:nvPicPr>
        <p:blipFill rotWithShape="1">
          <a:blip r:embed="rId3">
            <a:extLst>
              <a:ext uri="{28A0092B-C50C-407E-A947-70E740481C1C}">
                <a14:useLocalDpi xmlns:a14="http://schemas.microsoft.com/office/drawing/2010/main" val="0"/>
              </a:ext>
            </a:extLst>
          </a:blip>
          <a:srcRect l="1725" t="1607" r="2124" b="4115"/>
          <a:stretch/>
        </p:blipFill>
        <p:spPr bwMode="auto">
          <a:xfrm>
            <a:off x="2055137" y="908720"/>
            <a:ext cx="5006566" cy="571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10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Text Box 3"/>
          <p:cNvSpPr txBox="1">
            <a:spLocks noChangeArrowheads="1"/>
          </p:cNvSpPr>
          <p:nvPr/>
        </p:nvSpPr>
        <p:spPr bwMode="auto">
          <a:xfrm>
            <a:off x="-36512" y="0"/>
            <a:ext cx="9180512" cy="707886"/>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4000" dirty="0">
                <a:solidFill>
                  <a:srgbClr val="7030A0"/>
                </a:solidFill>
                <a:latin typeface="Calibri" panose="020F0502020204030204" pitchFamily="34" charset="0"/>
                <a:ea typeface="Arial" charset="0"/>
                <a:cs typeface="Arial" charset="0"/>
              </a:rPr>
              <a:t>The Sun’s </a:t>
            </a:r>
            <a:r>
              <a:rPr lang="en-US" sz="4000" dirty="0" smtClean="0">
                <a:solidFill>
                  <a:srgbClr val="7030A0"/>
                </a:solidFill>
                <a:latin typeface="Calibri" panose="020F0502020204030204" pitchFamily="34" charset="0"/>
                <a:ea typeface="Arial" charset="0"/>
                <a:cs typeface="Arial" charset="0"/>
              </a:rPr>
              <a:t>Changing Position </a:t>
            </a:r>
            <a:r>
              <a:rPr lang="en-US" sz="4000" dirty="0">
                <a:solidFill>
                  <a:srgbClr val="7030A0"/>
                </a:solidFill>
                <a:latin typeface="Calibri" panose="020F0502020204030204" pitchFamily="34" charset="0"/>
                <a:ea typeface="Arial" charset="0"/>
                <a:cs typeface="Arial" charset="0"/>
              </a:rPr>
              <a:t>in the Sky</a:t>
            </a:r>
          </a:p>
        </p:txBody>
      </p:sp>
      <p:pic>
        <p:nvPicPr>
          <p:cNvPr id="7" name="Picture 2" descr="02-15a"/>
          <p:cNvPicPr>
            <a:picLocks noChangeAspect="1" noChangeArrowheads="1"/>
          </p:cNvPicPr>
          <p:nvPr/>
        </p:nvPicPr>
        <p:blipFill rotWithShape="1">
          <a:blip r:embed="rId3"/>
          <a:srcRect l="18906" t="29776" r="19935" b="35158"/>
          <a:stretch/>
        </p:blipFill>
        <p:spPr bwMode="auto">
          <a:xfrm>
            <a:off x="251520" y="764704"/>
            <a:ext cx="4733926" cy="2035646"/>
          </a:xfrm>
          <a:prstGeom prst="rect">
            <a:avLst/>
          </a:prstGeom>
          <a:noFill/>
          <a:ln w="9525">
            <a:noFill/>
            <a:miter lim="800000"/>
            <a:headEnd/>
            <a:tailEnd/>
          </a:ln>
        </p:spPr>
      </p:pic>
      <p:pic>
        <p:nvPicPr>
          <p:cNvPr id="6" name="Picture 2" descr="02-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2492896"/>
            <a:ext cx="5724128" cy="4292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p:cNvSpPr txBox="1">
            <a:spLocks/>
          </p:cNvSpPr>
          <p:nvPr/>
        </p:nvSpPr>
        <p:spPr>
          <a:xfrm>
            <a:off x="206152" y="2815281"/>
            <a:ext cx="3068216" cy="1981773"/>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US" kern="0" dirty="0" smtClean="0"/>
              <a:t>Ecliptic = Sun’s path against background stars due to Earth’s motion around Sun. </a:t>
            </a:r>
            <a:endParaRPr lang="en-US" kern="0" dirty="0"/>
          </a:p>
        </p:txBody>
      </p:sp>
      <p:sp>
        <p:nvSpPr>
          <p:cNvPr id="9" name="Content Placeholder 5"/>
          <p:cNvSpPr txBox="1">
            <a:spLocks/>
          </p:cNvSpPr>
          <p:nvPr/>
        </p:nvSpPr>
        <p:spPr>
          <a:xfrm>
            <a:off x="4985446" y="755777"/>
            <a:ext cx="4014538" cy="2123483"/>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US" kern="0" dirty="0" smtClean="0">
                <a:solidFill>
                  <a:srgbClr val="7030A0"/>
                </a:solidFill>
              </a:rPr>
              <a:t>Question: What is the tilt angle between the ecliptic and the equator planes?</a:t>
            </a:r>
            <a:endParaRPr lang="en-US" kern="0" dirty="0">
              <a:solidFill>
                <a:srgbClr val="7030A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Date Placeholder 1"/>
          <p:cNvSpPr>
            <a:spLocks noGrp="1"/>
          </p:cNvSpPr>
          <p:nvPr>
            <p:ph type="dt" sz="quarter" idx="4294967295"/>
          </p:nvPr>
        </p:nvSpPr>
        <p:spPr>
          <a:xfrm>
            <a:off x="304800" y="6248400"/>
            <a:ext cx="1905000" cy="457200"/>
          </a:xfrm>
          <a:prstGeom prst="rect">
            <a:avLst/>
          </a:prstGeom>
          <a:noFill/>
        </p:spPr>
        <p:txBody>
          <a:bodyPr/>
          <a:lstStyle/>
          <a:p>
            <a:r>
              <a:rPr lang="en-CA" dirty="0" smtClean="0"/>
              <a:t>3 Jan, 2012</a:t>
            </a:r>
            <a:endParaRPr lang="en-US" dirty="0" smtClean="0"/>
          </a:p>
        </p:txBody>
      </p:sp>
      <p:sp>
        <p:nvSpPr>
          <p:cNvPr id="83971" name="Footer Placeholder 2"/>
          <p:cNvSpPr>
            <a:spLocks noGrp="1"/>
          </p:cNvSpPr>
          <p:nvPr>
            <p:ph type="ftr" sz="quarter" idx="11"/>
          </p:nvPr>
        </p:nvSpPr>
        <p:spPr>
          <a:xfrm>
            <a:off x="5940425" y="6237288"/>
            <a:ext cx="2895600" cy="457200"/>
          </a:xfrm>
          <a:noFill/>
        </p:spPr>
        <p:txBody>
          <a:bodyPr/>
          <a:lstStyle/>
          <a:p>
            <a:r>
              <a:rPr lang="en-US" dirty="0" smtClean="0"/>
              <a:t>SCI238/W12</a:t>
            </a:r>
          </a:p>
        </p:txBody>
      </p:sp>
      <p:pic>
        <p:nvPicPr>
          <p:cNvPr id="83972" name="Picture 2" descr="02-1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83973" name="Text Box 3"/>
          <p:cNvSpPr txBox="1">
            <a:spLocks noChangeArrowheads="1"/>
          </p:cNvSpPr>
          <p:nvPr/>
        </p:nvSpPr>
        <p:spPr bwMode="auto">
          <a:xfrm>
            <a:off x="0" y="5695"/>
            <a:ext cx="9036496" cy="1323439"/>
          </a:xfrm>
          <a:prstGeom prst="rect">
            <a:avLst/>
          </a:prstGeom>
          <a:noFill/>
          <a:ln w="9525">
            <a:noFill/>
            <a:miter lim="800000"/>
            <a:headEnd/>
            <a:tailEnd/>
          </a:ln>
        </p:spPr>
        <p:txBody>
          <a:bodyPr wrap="square">
            <a:prstTxWarp prst="textNoShape">
              <a:avLst/>
            </a:prstTxWarp>
            <a:spAutoFit/>
          </a:bodyPr>
          <a:lstStyle/>
          <a:p>
            <a:r>
              <a:rPr lang="en-US" sz="4000" dirty="0">
                <a:solidFill>
                  <a:schemeClr val="folHlink"/>
                </a:solidFill>
                <a:latin typeface="Calibri" panose="020F0502020204030204" pitchFamily="34" charset="0"/>
              </a:rPr>
              <a:t>Sun’s path </a:t>
            </a:r>
            <a:r>
              <a:rPr lang="en-US" sz="4000" dirty="0" smtClean="0">
                <a:solidFill>
                  <a:schemeClr val="folHlink"/>
                </a:solidFill>
                <a:latin typeface="Calibri" panose="020F0502020204030204" pitchFamily="34" charset="0"/>
              </a:rPr>
              <a:t>against the background stars is </a:t>
            </a:r>
            <a:r>
              <a:rPr lang="en-US" sz="4000" dirty="0">
                <a:solidFill>
                  <a:schemeClr val="folHlink"/>
                </a:solidFill>
                <a:latin typeface="Calibri" panose="020F0502020204030204" pitchFamily="34" charset="0"/>
              </a:rPr>
              <a:t>through the </a:t>
            </a:r>
            <a:r>
              <a:rPr lang="en-US" sz="4000" dirty="0" smtClean="0">
                <a:solidFill>
                  <a:schemeClr val="folHlink"/>
                </a:solidFill>
                <a:latin typeface="Calibri" panose="020F0502020204030204" pitchFamily="34" charset="0"/>
              </a:rPr>
              <a:t>constellations of </a:t>
            </a:r>
            <a:r>
              <a:rPr lang="en-US" sz="4000" dirty="0">
                <a:solidFill>
                  <a:schemeClr val="folHlink"/>
                </a:solidFill>
                <a:latin typeface="Calibri" panose="020F0502020204030204" pitchFamily="34" charset="0"/>
              </a:rPr>
              <a:t>the </a:t>
            </a:r>
            <a:r>
              <a:rPr lang="en-US" sz="4000" dirty="0" smtClean="0">
                <a:solidFill>
                  <a:schemeClr val="folHlink"/>
                </a:solidFill>
                <a:latin typeface="Calibri" panose="020F0502020204030204" pitchFamily="34" charset="0"/>
              </a:rPr>
              <a:t>“zodiac”</a:t>
            </a:r>
            <a:r>
              <a:rPr lang="en-US" sz="4000" dirty="0" smtClean="0"/>
              <a:t> </a:t>
            </a:r>
            <a:endParaRPr lang="en-US" sz="4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Text Box 3"/>
          <p:cNvSpPr txBox="1">
            <a:spLocks noChangeArrowheads="1"/>
          </p:cNvSpPr>
          <p:nvPr/>
        </p:nvSpPr>
        <p:spPr bwMode="auto">
          <a:xfrm>
            <a:off x="107504" y="751384"/>
            <a:ext cx="4284476" cy="3108543"/>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800" dirty="0" smtClean="0">
                <a:solidFill>
                  <a:srgbClr val="009999"/>
                </a:solidFill>
                <a:latin typeface="Calibri" panose="020F0502020204030204" pitchFamily="34" charset="0"/>
                <a:ea typeface="Arial" charset="0"/>
                <a:cs typeface="Arial" charset="0"/>
              </a:rPr>
              <a:t>Since all planets orbit the Sun in very nearly the same plane (the plane of Earth’s orbit), their paths against the background stars also lie roughly along the ecliptic.</a:t>
            </a:r>
            <a:endParaRPr lang="en-US" sz="2800" dirty="0">
              <a:solidFill>
                <a:srgbClr val="009999"/>
              </a:solidFill>
              <a:latin typeface="Calibri" panose="020F0502020204030204" pitchFamily="34" charset="0"/>
              <a:ea typeface="Arial" charset="0"/>
              <a:cs typeface="Arial" charset="0"/>
            </a:endParaRPr>
          </a:p>
        </p:txBody>
      </p:sp>
      <p:pic>
        <p:nvPicPr>
          <p:cNvPr id="17410" name="Picture 2" descr="http://www.buzzle.com/images/astronomy/solar-system-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22" y="3838440"/>
            <a:ext cx="4114446" cy="290754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p:cNvSpPr txBox="1">
            <a:spLocks/>
          </p:cNvSpPr>
          <p:nvPr/>
        </p:nvSpPr>
        <p:spPr>
          <a:xfrm>
            <a:off x="35496" y="109439"/>
            <a:ext cx="8712968" cy="655265"/>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r>
              <a:rPr lang="en-US" kern="0" dirty="0" smtClean="0"/>
              <a:t>Paths of the Planets Across the Sky</a:t>
            </a:r>
            <a:endParaRPr lang="en-US" kern="0" dirty="0"/>
          </a:p>
        </p:txBody>
      </p:sp>
      <p:pic>
        <p:nvPicPr>
          <p:cNvPr id="8" name="Picture 2" descr="02-29"/>
          <p:cNvPicPr>
            <a:picLocks noChangeAspect="1" noChangeArrowheads="1"/>
          </p:cNvPicPr>
          <p:nvPr/>
        </p:nvPicPr>
        <p:blipFill rotWithShape="1">
          <a:blip r:embed="rId4"/>
          <a:srcRect l="25938" t="1596" r="26146" b="4861"/>
          <a:stretch/>
        </p:blipFill>
        <p:spPr bwMode="auto">
          <a:xfrm>
            <a:off x="4932040" y="752518"/>
            <a:ext cx="4093469" cy="59934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9" name="Picture 5" descr="planetorbits.gif"/>
          <p:cNvPicPr>
            <a:picLocks noChangeAspect="1"/>
          </p:cNvPicPr>
          <p:nvPr/>
        </p:nvPicPr>
        <p:blipFill>
          <a:blip r:embed="rId2"/>
          <a:srcRect/>
          <a:stretch>
            <a:fillRect/>
          </a:stretch>
        </p:blipFill>
        <p:spPr bwMode="auto">
          <a:xfrm>
            <a:off x="2286000" y="0"/>
            <a:ext cx="6858000" cy="6858000"/>
          </a:xfrm>
          <a:prstGeom prst="rect">
            <a:avLst/>
          </a:prstGeom>
          <a:noFill/>
          <a:ln w="9525">
            <a:noFill/>
            <a:miter lim="800000"/>
            <a:headEnd/>
            <a:tailEnd/>
          </a:ln>
        </p:spPr>
      </p:pic>
      <p:sp>
        <p:nvSpPr>
          <p:cNvPr id="5" name="TextBox 4"/>
          <p:cNvSpPr txBox="1"/>
          <p:nvPr/>
        </p:nvSpPr>
        <p:spPr>
          <a:xfrm>
            <a:off x="0" y="19050"/>
            <a:ext cx="2411760" cy="6555641"/>
          </a:xfrm>
          <a:prstGeom prst="rect">
            <a:avLst/>
          </a:prstGeom>
          <a:noFill/>
        </p:spPr>
        <p:txBody>
          <a:bodyPr wrap="square">
            <a:spAutoFit/>
          </a:bodyPr>
          <a:lstStyle/>
          <a:p>
            <a:pPr>
              <a:defRPr/>
            </a:pPr>
            <a:r>
              <a:rPr lang="en-US" sz="2800" dirty="0" smtClean="0">
                <a:solidFill>
                  <a:srgbClr val="009999"/>
                </a:solidFill>
                <a:latin typeface="Calibri" panose="020F0502020204030204" pitchFamily="34" charset="0"/>
              </a:rPr>
              <a:t>Planet </a:t>
            </a:r>
            <a:r>
              <a:rPr lang="en-US" sz="2800" dirty="0">
                <a:solidFill>
                  <a:srgbClr val="009999"/>
                </a:solidFill>
                <a:latin typeface="Calibri" panose="020F0502020204030204" pitchFamily="34" charset="0"/>
              </a:rPr>
              <a:t>orbits to correct scale</a:t>
            </a:r>
          </a:p>
          <a:p>
            <a:pPr>
              <a:defRPr/>
            </a:pPr>
            <a:endParaRPr lang="en-US" sz="2800" dirty="0">
              <a:solidFill>
                <a:srgbClr val="009999"/>
              </a:solidFill>
              <a:latin typeface="Calibri" panose="020F0502020204030204" pitchFamily="34" charset="0"/>
            </a:endParaRPr>
          </a:p>
          <a:p>
            <a:pPr>
              <a:defRPr/>
            </a:pPr>
            <a:r>
              <a:rPr lang="en-US" sz="2800" dirty="0">
                <a:solidFill>
                  <a:srgbClr val="009999"/>
                </a:solidFill>
                <a:latin typeface="Calibri" panose="020F0502020204030204" pitchFamily="34" charset="0"/>
              </a:rPr>
              <a:t>These  are the “naked-eye” planets.</a:t>
            </a:r>
          </a:p>
          <a:p>
            <a:pPr>
              <a:defRPr/>
            </a:pPr>
            <a:endParaRPr lang="en-US" sz="2800" dirty="0">
              <a:solidFill>
                <a:srgbClr val="009999"/>
              </a:solidFill>
              <a:latin typeface="Calibri" panose="020F0502020204030204" pitchFamily="34" charset="0"/>
            </a:endParaRPr>
          </a:p>
          <a:p>
            <a:pPr>
              <a:defRPr/>
            </a:pPr>
            <a:r>
              <a:rPr lang="en-US" sz="2800" dirty="0">
                <a:solidFill>
                  <a:srgbClr val="009999"/>
                </a:solidFill>
                <a:latin typeface="Calibri" panose="020F0502020204030204" pitchFamily="34" charset="0"/>
              </a:rPr>
              <a:t>The planets themselves are too small to see on this </a:t>
            </a:r>
            <a:r>
              <a:rPr lang="en-US" sz="2800" dirty="0" smtClean="0">
                <a:solidFill>
                  <a:srgbClr val="009999"/>
                </a:solidFill>
                <a:latin typeface="Calibri" panose="020F0502020204030204" pitchFamily="34" charset="0"/>
              </a:rPr>
              <a:t>scale, and </a:t>
            </a:r>
            <a:r>
              <a:rPr lang="en-US" sz="2800" dirty="0">
                <a:solidFill>
                  <a:srgbClr val="009999"/>
                </a:solidFill>
                <a:latin typeface="Calibri" panose="020F0502020204030204" pitchFamily="34" charset="0"/>
              </a:rPr>
              <a:t>the Sun is far too </a:t>
            </a:r>
            <a:r>
              <a:rPr lang="en-US" sz="2800" dirty="0" smtClean="0">
                <a:solidFill>
                  <a:srgbClr val="009999"/>
                </a:solidFill>
                <a:latin typeface="Calibri" panose="020F0502020204030204" pitchFamily="34" charset="0"/>
              </a:rPr>
              <a:t>large in the figure.</a:t>
            </a:r>
            <a:endParaRPr lang="en-US" sz="2800" dirty="0">
              <a:solidFill>
                <a:srgbClr val="009999"/>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Date Placeholder 1"/>
          <p:cNvSpPr>
            <a:spLocks noGrp="1"/>
          </p:cNvSpPr>
          <p:nvPr>
            <p:ph type="dt" sz="quarter" idx="4294967295"/>
          </p:nvPr>
        </p:nvSpPr>
        <p:spPr>
          <a:xfrm>
            <a:off x="304800" y="6248400"/>
            <a:ext cx="1905000" cy="457200"/>
          </a:xfrm>
          <a:prstGeom prst="rect">
            <a:avLst/>
          </a:prstGeom>
          <a:noFill/>
        </p:spPr>
        <p:txBody>
          <a:bodyPr/>
          <a:lstStyle/>
          <a:p>
            <a:r>
              <a:rPr lang="en-CA" dirty="0" smtClean="0"/>
              <a:t>3 Jan, 2012</a:t>
            </a:r>
            <a:endParaRPr lang="en-US" dirty="0" smtClean="0"/>
          </a:p>
        </p:txBody>
      </p:sp>
      <p:sp>
        <p:nvSpPr>
          <p:cNvPr id="91139" name="Footer Placeholder 2"/>
          <p:cNvSpPr>
            <a:spLocks noGrp="1"/>
          </p:cNvSpPr>
          <p:nvPr>
            <p:ph type="ftr" sz="quarter" idx="11"/>
          </p:nvPr>
        </p:nvSpPr>
        <p:spPr>
          <a:xfrm>
            <a:off x="5940425" y="6237288"/>
            <a:ext cx="2895600" cy="457200"/>
          </a:xfrm>
          <a:noFill/>
        </p:spPr>
        <p:txBody>
          <a:bodyPr/>
          <a:lstStyle/>
          <a:p>
            <a:r>
              <a:rPr lang="en-US" dirty="0" smtClean="0"/>
              <a:t>SCI238/W12</a:t>
            </a:r>
          </a:p>
        </p:txBody>
      </p:sp>
      <p:pic>
        <p:nvPicPr>
          <p:cNvPr id="91140" name="Picture 2" descr="02-15a"/>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91141" name="Text Box 3"/>
          <p:cNvSpPr txBox="1">
            <a:spLocks noChangeArrowheads="1"/>
          </p:cNvSpPr>
          <p:nvPr/>
        </p:nvSpPr>
        <p:spPr bwMode="auto">
          <a:xfrm>
            <a:off x="0" y="17463"/>
            <a:ext cx="9144000" cy="1323439"/>
          </a:xfrm>
          <a:prstGeom prst="rect">
            <a:avLst/>
          </a:prstGeom>
          <a:noFill/>
          <a:ln w="9525">
            <a:noFill/>
            <a:miter lim="800000"/>
            <a:headEnd/>
            <a:tailEnd/>
          </a:ln>
        </p:spPr>
        <p:txBody>
          <a:bodyPr wrap="square">
            <a:prstTxWarp prst="textNoShape">
              <a:avLst/>
            </a:prstTxWarp>
            <a:spAutoFit/>
          </a:bodyPr>
          <a:lstStyle/>
          <a:p>
            <a:r>
              <a:rPr lang="en-US" sz="4000" dirty="0" smtClean="0">
                <a:solidFill>
                  <a:srgbClr val="800080"/>
                </a:solidFill>
                <a:latin typeface="Calibri" panose="020F0502020204030204" pitchFamily="34" charset="0"/>
              </a:rPr>
              <a:t>The seasons are primarily caused by the tilt of Earth’s rotation axis to </a:t>
            </a:r>
            <a:r>
              <a:rPr lang="en-US" sz="4000" dirty="0">
                <a:solidFill>
                  <a:srgbClr val="800080"/>
                </a:solidFill>
                <a:latin typeface="Calibri" panose="020F0502020204030204" pitchFamily="34" charset="0"/>
              </a:rPr>
              <a:t>its orbital </a:t>
            </a:r>
            <a:r>
              <a:rPr lang="en-US" sz="4000" dirty="0" smtClean="0">
                <a:solidFill>
                  <a:srgbClr val="800080"/>
                </a:solidFill>
                <a:latin typeface="Calibri" panose="020F0502020204030204" pitchFamily="34" charset="0"/>
              </a:rPr>
              <a:t>plane</a:t>
            </a:r>
            <a:endParaRPr lang="en-US" sz="4000" dirty="0">
              <a:solidFill>
                <a:srgbClr val="800080"/>
              </a:solidFill>
              <a:latin typeface="Calibri" panose="020F0502020204030204" pitchFamily="34" charset="0"/>
            </a:endParaRPr>
          </a:p>
        </p:txBody>
      </p:sp>
      <p:sp>
        <p:nvSpPr>
          <p:cNvPr id="6" name="TextBox 5"/>
          <p:cNvSpPr txBox="1"/>
          <p:nvPr/>
        </p:nvSpPr>
        <p:spPr>
          <a:xfrm>
            <a:off x="0" y="4953000"/>
            <a:ext cx="9144000" cy="1815882"/>
          </a:xfrm>
          <a:prstGeom prst="rect">
            <a:avLst/>
          </a:prstGeom>
          <a:noFill/>
        </p:spPr>
        <p:txBody>
          <a:bodyPr wrap="square" rtlCol="0">
            <a:spAutoFit/>
          </a:bodyPr>
          <a:lstStyle/>
          <a:p>
            <a:r>
              <a:rPr lang="en-US" sz="2800" dirty="0" smtClean="0">
                <a:solidFill>
                  <a:srgbClr val="009999"/>
                </a:solidFill>
                <a:latin typeface="Calibri" panose="020F0502020204030204" pitchFamily="34" charset="0"/>
              </a:rPr>
              <a:t>Note: The Earth’s orbit is slightly elliptical. It is </a:t>
            </a:r>
            <a:r>
              <a:rPr lang="en-US" sz="2800" i="1" dirty="0" smtClean="0">
                <a:solidFill>
                  <a:srgbClr val="009999"/>
                </a:solidFill>
                <a:latin typeface="Calibri" panose="020F0502020204030204" pitchFamily="34" charset="0"/>
              </a:rPr>
              <a:t>closest</a:t>
            </a:r>
            <a:r>
              <a:rPr lang="en-US" sz="2800" dirty="0" smtClean="0">
                <a:solidFill>
                  <a:srgbClr val="009999"/>
                </a:solidFill>
                <a:latin typeface="Calibri" panose="020F0502020204030204" pitchFamily="34" charset="0"/>
              </a:rPr>
              <a:t> to the Sun at the beginning of </a:t>
            </a:r>
            <a:r>
              <a:rPr lang="en-US" sz="2800" i="1" dirty="0" smtClean="0">
                <a:solidFill>
                  <a:srgbClr val="009999"/>
                </a:solidFill>
                <a:latin typeface="Calibri" panose="020F0502020204030204" pitchFamily="34" charset="0"/>
              </a:rPr>
              <a:t>January</a:t>
            </a:r>
            <a:r>
              <a:rPr lang="en-US" sz="2800" dirty="0" smtClean="0">
                <a:solidFill>
                  <a:srgbClr val="009999"/>
                </a:solidFill>
                <a:latin typeface="Calibri" panose="020F0502020204030204" pitchFamily="34" charset="0"/>
              </a:rPr>
              <a:t>, and </a:t>
            </a:r>
            <a:r>
              <a:rPr lang="en-US" sz="2800" i="1" dirty="0" smtClean="0">
                <a:solidFill>
                  <a:srgbClr val="009999"/>
                </a:solidFill>
                <a:latin typeface="Calibri" panose="020F0502020204030204" pitchFamily="34" charset="0"/>
              </a:rPr>
              <a:t>furthest</a:t>
            </a:r>
            <a:r>
              <a:rPr lang="en-US" sz="2800" dirty="0" smtClean="0">
                <a:solidFill>
                  <a:srgbClr val="009999"/>
                </a:solidFill>
                <a:latin typeface="Calibri" panose="020F0502020204030204" pitchFamily="34" charset="0"/>
              </a:rPr>
              <a:t> at the beginning of </a:t>
            </a:r>
            <a:r>
              <a:rPr lang="en-US" sz="2800" i="1" dirty="0" smtClean="0">
                <a:solidFill>
                  <a:srgbClr val="009999"/>
                </a:solidFill>
                <a:latin typeface="Calibri" panose="020F0502020204030204" pitchFamily="34" charset="0"/>
              </a:rPr>
              <a:t>July</a:t>
            </a:r>
            <a:r>
              <a:rPr lang="en-US" sz="2800" dirty="0">
                <a:solidFill>
                  <a:srgbClr val="009999"/>
                </a:solidFill>
                <a:latin typeface="Calibri" panose="020F0502020204030204" pitchFamily="34" charset="0"/>
              </a:rPr>
              <a:t> </a:t>
            </a:r>
            <a:r>
              <a:rPr lang="en-US" sz="2800" dirty="0" smtClean="0">
                <a:solidFill>
                  <a:srgbClr val="009999"/>
                </a:solidFill>
                <a:latin typeface="Calibri" panose="020F0502020204030204" pitchFamily="34" charset="0"/>
              </a:rPr>
              <a:t>(difference of about 5 million km). Clearly, seasons have nothing to do with distance to the Sun!!!</a:t>
            </a:r>
            <a:endParaRPr lang="en-US" sz="2800" dirty="0">
              <a:solidFill>
                <a:srgbClr val="009999"/>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Text Box 3"/>
          <p:cNvSpPr txBox="1">
            <a:spLocks noChangeArrowheads="1"/>
          </p:cNvSpPr>
          <p:nvPr/>
        </p:nvSpPr>
        <p:spPr bwMode="auto">
          <a:xfrm>
            <a:off x="0" y="17463"/>
            <a:ext cx="9144000" cy="1323439"/>
          </a:xfrm>
          <a:prstGeom prst="rect">
            <a:avLst/>
          </a:prstGeom>
          <a:noFill/>
          <a:ln w="9525">
            <a:noFill/>
            <a:miter lim="800000"/>
            <a:headEnd/>
            <a:tailEnd/>
          </a:ln>
        </p:spPr>
        <p:txBody>
          <a:bodyPr wrap="square">
            <a:prstTxWarp prst="textNoShape">
              <a:avLst/>
            </a:prstTxWarp>
            <a:spAutoFit/>
          </a:bodyPr>
          <a:lstStyle/>
          <a:p>
            <a:r>
              <a:rPr lang="en-US" sz="4000" dirty="0" smtClean="0">
                <a:solidFill>
                  <a:srgbClr val="800080"/>
                </a:solidFill>
                <a:latin typeface="Calibri" panose="020F0502020204030204" pitchFamily="34" charset="0"/>
              </a:rPr>
              <a:t>The seasons are primarily caused by the tilt of Earth’s rotation axis to </a:t>
            </a:r>
            <a:r>
              <a:rPr lang="en-US" sz="4000" dirty="0">
                <a:solidFill>
                  <a:srgbClr val="800080"/>
                </a:solidFill>
                <a:latin typeface="Calibri" panose="020F0502020204030204" pitchFamily="34" charset="0"/>
              </a:rPr>
              <a:t>its orbital </a:t>
            </a:r>
            <a:r>
              <a:rPr lang="en-US" sz="4000" dirty="0" smtClean="0">
                <a:solidFill>
                  <a:srgbClr val="800080"/>
                </a:solidFill>
                <a:latin typeface="Calibri" panose="020F0502020204030204" pitchFamily="34" charset="0"/>
              </a:rPr>
              <a:t>plane</a:t>
            </a:r>
            <a:endParaRPr lang="en-US" sz="4000" dirty="0">
              <a:solidFill>
                <a:srgbClr val="800080"/>
              </a:solidFill>
              <a:latin typeface="Calibri" panose="020F0502020204030204" pitchFamily="34" charset="0"/>
            </a:endParaRPr>
          </a:p>
        </p:txBody>
      </p:sp>
      <p:sp>
        <p:nvSpPr>
          <p:cNvPr id="6" name="TextBox 5"/>
          <p:cNvSpPr txBox="1"/>
          <p:nvPr/>
        </p:nvSpPr>
        <p:spPr>
          <a:xfrm>
            <a:off x="107504" y="1556792"/>
            <a:ext cx="5832648" cy="3970318"/>
          </a:xfrm>
          <a:prstGeom prst="rect">
            <a:avLst/>
          </a:prstGeom>
          <a:noFill/>
        </p:spPr>
        <p:txBody>
          <a:bodyPr wrap="square" rtlCol="0">
            <a:spAutoFit/>
          </a:bodyPr>
          <a:lstStyle/>
          <a:p>
            <a:r>
              <a:rPr lang="en-US" sz="2800" dirty="0" smtClean="0">
                <a:solidFill>
                  <a:srgbClr val="009999"/>
                </a:solidFill>
                <a:latin typeface="Calibri" panose="020F0502020204030204" pitchFamily="34" charset="0"/>
              </a:rPr>
              <a:t>Note: The greater the tilt angle of the ground to the incoming sunlight, the greater area the Sun’s energy is spread over, and the less warming effect the Sun has. It’s (almost) all about the tilt angle! </a:t>
            </a:r>
          </a:p>
          <a:p>
            <a:endParaRPr lang="en-US" sz="2800" dirty="0">
              <a:solidFill>
                <a:srgbClr val="009999"/>
              </a:solidFill>
              <a:latin typeface="Calibri" panose="020F0502020204030204" pitchFamily="34" charset="0"/>
            </a:endParaRPr>
          </a:p>
          <a:p>
            <a:r>
              <a:rPr lang="en-US" sz="2800" dirty="0" smtClean="0">
                <a:solidFill>
                  <a:srgbClr val="7030A0"/>
                </a:solidFill>
                <a:latin typeface="Calibri" panose="020F0502020204030204" pitchFamily="34" charset="0"/>
              </a:rPr>
              <a:t>Question: Are there other factors that affect the seasons?</a:t>
            </a:r>
            <a:endParaRPr lang="en-US" sz="2800" dirty="0">
              <a:solidFill>
                <a:srgbClr val="7030A0"/>
              </a:solidFill>
              <a:latin typeface="Calibri" panose="020F0502020204030204" pitchFamily="34" charset="0"/>
            </a:endParaRPr>
          </a:p>
        </p:txBody>
      </p:sp>
      <p:pic>
        <p:nvPicPr>
          <p:cNvPr id="18434" name="Picture 2" descr="polar stereo thumbnail"/>
          <p:cNvPicPr>
            <a:picLocks noChangeAspect="1" noChangeArrowheads="1"/>
          </p:cNvPicPr>
          <p:nvPr/>
        </p:nvPicPr>
        <p:blipFill rotWithShape="1">
          <a:blip r:embed="rId3">
            <a:extLst>
              <a:ext uri="{28A0092B-C50C-407E-A947-70E740481C1C}">
                <a14:useLocalDpi xmlns:a14="http://schemas.microsoft.com/office/drawing/2010/main" val="0"/>
              </a:ext>
            </a:extLst>
          </a:blip>
          <a:srcRect l="39643"/>
          <a:stretch/>
        </p:blipFill>
        <p:spPr bwMode="auto">
          <a:xfrm>
            <a:off x="6084168" y="1443057"/>
            <a:ext cx="2874491"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784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More Subtle Topics</a:t>
            </a:r>
            <a:endParaRPr lang="en-US" sz="4000" kern="0" dirty="0"/>
          </a:p>
        </p:txBody>
      </p:sp>
      <p:sp>
        <p:nvSpPr>
          <p:cNvPr id="4" name="Rectangle 3"/>
          <p:cNvSpPr txBox="1">
            <a:spLocks noChangeArrowheads="1"/>
          </p:cNvSpPr>
          <p:nvPr/>
        </p:nvSpPr>
        <p:spPr>
          <a:xfrm>
            <a:off x="192732" y="869354"/>
            <a:ext cx="8267700" cy="428783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r>
              <a:rPr lang="en-US" kern="0" dirty="0" smtClean="0"/>
              <a:t>Time</a:t>
            </a:r>
          </a:p>
          <a:p>
            <a:pPr lvl="1" eaLnBrk="1" hangingPunct="1"/>
            <a:r>
              <a:rPr lang="en-US" sz="2800" kern="0" dirty="0" smtClean="0"/>
              <a:t>Types of “day”, “month”, “year”</a:t>
            </a:r>
          </a:p>
          <a:p>
            <a:pPr lvl="1" eaLnBrk="1" hangingPunct="1"/>
            <a:r>
              <a:rPr lang="en-US" sz="2800" kern="0" dirty="0" smtClean="0"/>
              <a:t>Apparent motion of the Sun: the “</a:t>
            </a:r>
            <a:r>
              <a:rPr lang="en-US" sz="2800" kern="0" dirty="0" err="1" smtClean="0"/>
              <a:t>analemma</a:t>
            </a:r>
            <a:r>
              <a:rPr lang="en-US" sz="2800" kern="0" dirty="0" smtClean="0"/>
              <a:t>”</a:t>
            </a:r>
          </a:p>
          <a:p>
            <a:pPr lvl="1" eaLnBrk="1" hangingPunct="1"/>
            <a:r>
              <a:rPr lang="en-US" sz="2800" kern="0" dirty="0" smtClean="0"/>
              <a:t>Planetary periods</a:t>
            </a:r>
          </a:p>
          <a:p>
            <a:pPr eaLnBrk="1" hangingPunct="1"/>
            <a:r>
              <a:rPr lang="en-US" kern="0" dirty="0" smtClean="0"/>
              <a:t>The Moon</a:t>
            </a:r>
          </a:p>
          <a:p>
            <a:pPr lvl="1" eaLnBrk="1" hangingPunct="1"/>
            <a:r>
              <a:rPr lang="en-US" kern="0" dirty="0" err="1" smtClean="0"/>
              <a:t>Libration</a:t>
            </a:r>
            <a:endParaRPr lang="en-US" kern="0" dirty="0" smtClean="0"/>
          </a:p>
          <a:p>
            <a:pPr lvl="1" eaLnBrk="1" hangingPunct="1"/>
            <a:r>
              <a:rPr lang="en-US" kern="0" dirty="0" smtClean="0"/>
              <a:t>Eclipses</a:t>
            </a:r>
          </a:p>
          <a:p>
            <a:pPr lvl="1" eaLnBrk="1" hangingPunct="1"/>
            <a:r>
              <a:rPr lang="en-US" kern="0" dirty="0" smtClean="0"/>
              <a:t>Precession of the equinoxes</a:t>
            </a:r>
          </a:p>
        </p:txBody>
      </p:sp>
    </p:spTree>
    <p:extLst>
      <p:ext uri="{BB962C8B-B14F-4D97-AF65-F5344CB8AC3E}">
        <p14:creationId xmlns:p14="http://schemas.microsoft.com/office/powerpoint/2010/main" val="25345984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Types of “Day”</a:t>
            </a:r>
            <a:endParaRPr lang="en-US" sz="4000" kern="0" dirty="0"/>
          </a:p>
        </p:txBody>
      </p:sp>
      <p:pic>
        <p:nvPicPr>
          <p:cNvPr id="13316" name="Picture 4" descr="http://www.celestialnorth.org/FAQtoids/SolSi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18" y="946106"/>
            <a:ext cx="5019554" cy="40900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5397012" y="802090"/>
            <a:ext cx="3746988" cy="449911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solidFill>
                  <a:srgbClr val="7030A0"/>
                </a:solidFill>
              </a:rPr>
              <a:t>Sidereal Day</a:t>
            </a:r>
          </a:p>
          <a:p>
            <a:pPr marL="0" indent="0" eaLnBrk="1" hangingPunct="1">
              <a:buNone/>
            </a:pPr>
            <a:r>
              <a:rPr lang="en-US" kern="0" dirty="0" smtClean="0"/>
              <a:t>= Earth’s rotational per-</a:t>
            </a:r>
            <a:r>
              <a:rPr lang="en-US" kern="0" dirty="0" err="1" smtClean="0"/>
              <a:t>iod</a:t>
            </a:r>
            <a:r>
              <a:rPr lang="en-US" kern="0" dirty="0" smtClean="0"/>
              <a:t> relative to the stars</a:t>
            </a:r>
          </a:p>
          <a:p>
            <a:pPr marL="0" indent="0" eaLnBrk="1" hangingPunct="1">
              <a:buNone/>
            </a:pPr>
            <a:r>
              <a:rPr lang="en-US" kern="0" dirty="0" smtClean="0"/>
              <a:t>= 23</a:t>
            </a:r>
            <a:r>
              <a:rPr lang="en-US" kern="0" baseline="30000" dirty="0" smtClean="0"/>
              <a:t>h</a:t>
            </a:r>
            <a:r>
              <a:rPr lang="en-US" kern="0" dirty="0" smtClean="0"/>
              <a:t> 56</a:t>
            </a:r>
            <a:r>
              <a:rPr lang="en-US" kern="0" baseline="30000" dirty="0" smtClean="0"/>
              <a:t>m</a:t>
            </a:r>
            <a:r>
              <a:rPr lang="en-US" kern="0" dirty="0" smtClean="0"/>
              <a:t> 4.09</a:t>
            </a:r>
            <a:r>
              <a:rPr lang="en-US" kern="0" baseline="30000" dirty="0" smtClean="0"/>
              <a:t>s</a:t>
            </a:r>
            <a:endParaRPr lang="en-US" kern="0" dirty="0" smtClean="0"/>
          </a:p>
          <a:p>
            <a:pPr marL="0" indent="0" eaLnBrk="1" hangingPunct="1">
              <a:buNone/>
            </a:pPr>
            <a:r>
              <a:rPr lang="en-US" kern="0" dirty="0" smtClean="0">
                <a:solidFill>
                  <a:srgbClr val="7030A0"/>
                </a:solidFill>
              </a:rPr>
              <a:t>Solar Day</a:t>
            </a:r>
          </a:p>
          <a:p>
            <a:pPr marL="0" indent="0" eaLnBrk="1" hangingPunct="1">
              <a:buNone/>
            </a:pPr>
            <a:r>
              <a:rPr lang="en-US" kern="0" dirty="0" smtClean="0"/>
              <a:t>= Sun’s </a:t>
            </a:r>
            <a:r>
              <a:rPr lang="en-US" i="1" kern="0" dirty="0" smtClean="0"/>
              <a:t>apparent</a:t>
            </a:r>
            <a:r>
              <a:rPr lang="en-US" kern="0" dirty="0" smtClean="0"/>
              <a:t> </a:t>
            </a:r>
            <a:r>
              <a:rPr lang="en-US" kern="0" dirty="0" err="1" smtClean="0"/>
              <a:t>rota-tional</a:t>
            </a:r>
            <a:r>
              <a:rPr lang="en-US" kern="0" dirty="0" smtClean="0"/>
              <a:t> period (high noon to high noon) </a:t>
            </a:r>
          </a:p>
          <a:p>
            <a:pPr marL="0" indent="0" eaLnBrk="1" hangingPunct="1">
              <a:buNone/>
            </a:pPr>
            <a:r>
              <a:rPr lang="en-US" kern="0" dirty="0" smtClean="0"/>
              <a:t>= 24</a:t>
            </a:r>
            <a:r>
              <a:rPr lang="en-US" kern="0" baseline="30000" dirty="0" smtClean="0"/>
              <a:t>h</a:t>
            </a:r>
            <a:r>
              <a:rPr lang="en-US" kern="0" dirty="0" smtClean="0"/>
              <a:t> </a:t>
            </a:r>
          </a:p>
        </p:txBody>
      </p:sp>
      <mc:AlternateContent xmlns:mc="http://schemas.openxmlformats.org/markup-compatibility/2006" xmlns:a14="http://schemas.microsoft.com/office/drawing/2010/main">
        <mc:Choice Requires="a14">
          <p:sp>
            <p:nvSpPr>
              <p:cNvPr id="9" name="Rectangle 3"/>
              <p:cNvSpPr txBox="1">
                <a:spLocks noChangeArrowheads="1"/>
              </p:cNvSpPr>
              <p:nvPr/>
            </p:nvSpPr>
            <p:spPr>
              <a:xfrm>
                <a:off x="200516" y="5585106"/>
                <a:ext cx="8943484" cy="127289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solidFill>
                      <a:srgbClr val="7030A0"/>
                    </a:solidFill>
                  </a:rPr>
                  <a:t>Check: </a:t>
                </a:r>
                <a14:m>
                  <m:oMath xmlns:m="http://schemas.openxmlformats.org/officeDocument/2006/math">
                    <m:r>
                      <a:rPr lang="en-US" i="1" kern="0" smtClean="0">
                        <a:solidFill>
                          <a:srgbClr val="7030A0"/>
                        </a:solidFill>
                        <a:latin typeface="Cambria Math"/>
                        <a:ea typeface="Cambria Math"/>
                      </a:rPr>
                      <m:t>𝜃</m:t>
                    </m:r>
                    <m:r>
                      <a:rPr lang="en-CA" b="0" i="1" kern="0" smtClean="0">
                        <a:solidFill>
                          <a:srgbClr val="7030A0"/>
                        </a:solidFill>
                        <a:latin typeface="Cambria Math"/>
                        <a:ea typeface="Cambria Math"/>
                      </a:rPr>
                      <m:t>=360°/365.25≈1°</m:t>
                    </m:r>
                  </m:oMath>
                </a14:m>
                <a:r>
                  <a:rPr lang="en-CA" kern="0" dirty="0">
                    <a:solidFill>
                      <a:srgbClr val="7030A0"/>
                    </a:solidFill>
                    <a:ea typeface="Cambria Math"/>
                  </a:rPr>
                  <a:t> </a:t>
                </a:r>
                <a14:m>
                  <m:oMath xmlns:m="http://schemas.openxmlformats.org/officeDocument/2006/math">
                    <m:r>
                      <a:rPr lang="en-CA" i="1" kern="0">
                        <a:solidFill>
                          <a:srgbClr val="7030A0"/>
                        </a:solidFill>
                        <a:latin typeface="Cambria Math"/>
                        <a:ea typeface="Cambria Math"/>
                      </a:rPr>
                      <m:t>=</m:t>
                    </m:r>
                  </m:oMath>
                </a14:m>
                <a:r>
                  <a:rPr lang="en-CA" b="0" kern="0" dirty="0" smtClean="0">
                    <a:solidFill>
                      <a:srgbClr val="7030A0"/>
                    </a:solidFill>
                    <a:ea typeface="Cambria Math"/>
                  </a:rPr>
                  <a:t> </a:t>
                </a:r>
                <a:r>
                  <a:rPr lang="en-CA" kern="0" dirty="0" smtClean="0">
                    <a:solidFill>
                      <a:srgbClr val="7030A0"/>
                    </a:solidFill>
                    <a:ea typeface="Cambria Math"/>
                  </a:rPr>
                  <a:t>“extra” rotation of Earth.</a:t>
                </a:r>
              </a:p>
              <a:p>
                <a:pPr marL="0" indent="0" eaLnBrk="1" hangingPunct="1">
                  <a:buNone/>
                </a:pPr>
                <a:r>
                  <a:rPr lang="en-CA" b="0" kern="0" dirty="0" smtClean="0">
                    <a:solidFill>
                      <a:srgbClr val="7030A0"/>
                    </a:solidFill>
                    <a:ea typeface="Cambria Math"/>
                  </a:rPr>
                  <a:t>Calculate how long this extra rotation takes. Makes sense?</a:t>
                </a:r>
              </a:p>
            </p:txBody>
          </p:sp>
        </mc:Choice>
        <mc:Fallback xmlns="">
          <p:sp>
            <p:nvSpPr>
              <p:cNvPr id="9" name="Rectangle 3"/>
              <p:cNvSpPr txBox="1">
                <a:spLocks noRot="1" noChangeAspect="1" noMove="1" noResize="1" noEditPoints="1" noAdjustHandles="1" noChangeArrowheads="1" noChangeShapeType="1" noTextEdit="1"/>
              </p:cNvSpPr>
              <p:nvPr/>
            </p:nvSpPr>
            <p:spPr>
              <a:xfrm>
                <a:off x="200516" y="5585106"/>
                <a:ext cx="8943484" cy="1272894"/>
              </a:xfrm>
              <a:prstGeom prst="rect">
                <a:avLst/>
              </a:prstGeom>
              <a:blipFill rotWithShape="1">
                <a:blip r:embed="rId4"/>
                <a:stretch>
                  <a:fillRect l="-1431" t="-4306"/>
                </a:stretch>
              </a:blipFill>
            </p:spPr>
            <p:txBody>
              <a:bodyPr/>
              <a:lstStyle/>
              <a:p>
                <a:r>
                  <a:rPr lang="en-CA">
                    <a:noFill/>
                  </a:rPr>
                  <a:t> </a:t>
                </a:r>
              </a:p>
            </p:txBody>
          </p:sp>
        </mc:Fallback>
      </mc:AlternateContent>
    </p:spTree>
    <p:extLst>
      <p:ext uri="{BB962C8B-B14F-4D97-AF65-F5344CB8AC3E}">
        <p14:creationId xmlns:p14="http://schemas.microsoft.com/office/powerpoint/2010/main" val="8057959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ecliptic.gif"/>
          <p:cNvPicPr>
            <a:picLocks noChangeAspect="1"/>
          </p:cNvPicPr>
          <p:nvPr/>
        </p:nvPicPr>
        <p:blipFill>
          <a:blip r:embed="rId3"/>
          <a:stretch>
            <a:fillRect/>
          </a:stretch>
        </p:blipFill>
        <p:spPr>
          <a:xfrm>
            <a:off x="28710" y="3810000"/>
            <a:ext cx="9144000" cy="3048000"/>
          </a:xfrm>
          <a:prstGeom prst="rect">
            <a:avLst/>
          </a:prstGeom>
        </p:spPr>
      </p:pic>
      <p:sp>
        <p:nvSpPr>
          <p:cNvPr id="3"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The Sun’s Apparent Motion on the Sky</a:t>
            </a:r>
            <a:endParaRPr lang="en-US" sz="4000" kern="0" dirty="0"/>
          </a:p>
        </p:txBody>
      </p:sp>
      <p:pic>
        <p:nvPicPr>
          <p:cNvPr id="7" name="Picture 2" descr="02-03"/>
          <p:cNvPicPr>
            <a:picLocks noChangeAspect="1" noChangeArrowheads="1"/>
          </p:cNvPicPr>
          <p:nvPr/>
        </p:nvPicPr>
        <p:blipFill rotWithShape="1">
          <a:blip r:embed="rId4">
            <a:extLst>
              <a:ext uri="{28A0092B-C50C-407E-A947-70E740481C1C}">
                <a14:useLocalDpi xmlns:a14="http://schemas.microsoft.com/office/drawing/2010/main" val="0"/>
              </a:ext>
            </a:extLst>
          </a:blip>
          <a:srcRect l="16426" r="17098" b="4112"/>
          <a:stretch/>
        </p:blipFill>
        <p:spPr bwMode="auto">
          <a:xfrm>
            <a:off x="6156176" y="892603"/>
            <a:ext cx="2583547" cy="279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02-15a"/>
          <p:cNvPicPr>
            <a:picLocks noChangeAspect="1" noChangeArrowheads="1"/>
          </p:cNvPicPr>
          <p:nvPr/>
        </p:nvPicPr>
        <p:blipFill rotWithShape="1">
          <a:blip r:embed="rId5"/>
          <a:srcRect l="18906" t="29776" r="19935" b="35158"/>
          <a:stretch/>
        </p:blipFill>
        <p:spPr bwMode="auto">
          <a:xfrm>
            <a:off x="28709" y="892605"/>
            <a:ext cx="5898427" cy="2536395"/>
          </a:xfrm>
          <a:prstGeom prst="rect">
            <a:avLst/>
          </a:prstGeom>
          <a:noFill/>
          <a:ln w="9525">
            <a:noFill/>
            <a:miter lim="800000"/>
            <a:headEnd/>
            <a:tailEnd/>
          </a:ln>
        </p:spPr>
      </p:pic>
    </p:spTree>
    <p:extLst>
      <p:ext uri="{BB962C8B-B14F-4D97-AF65-F5344CB8AC3E}">
        <p14:creationId xmlns:p14="http://schemas.microsoft.com/office/powerpoint/2010/main" val="36434207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Variations in Length of Solar Day</a:t>
            </a:r>
            <a:endParaRPr lang="en-US" sz="4000" kern="0" dirty="0"/>
          </a:p>
        </p:txBody>
      </p:sp>
      <p:sp>
        <p:nvSpPr>
          <p:cNvPr id="6" name="Rectangle 3"/>
          <p:cNvSpPr txBox="1">
            <a:spLocks noChangeArrowheads="1"/>
          </p:cNvSpPr>
          <p:nvPr/>
        </p:nvSpPr>
        <p:spPr>
          <a:xfrm>
            <a:off x="107504" y="806658"/>
            <a:ext cx="6984776" cy="449911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solidFill>
                  <a:srgbClr val="7030A0"/>
                </a:solidFill>
              </a:rPr>
              <a:t>Variation due to tilt of Earth’s axis (“obliquity”):</a:t>
            </a:r>
          </a:p>
          <a:p>
            <a:pPr marL="0" indent="0" eaLnBrk="1" hangingPunct="1">
              <a:buNone/>
            </a:pPr>
            <a:r>
              <a:rPr lang="en-US" kern="0" dirty="0" smtClean="0"/>
              <a:t>The Sun’s apparent eastward speed against the background sky is </a:t>
            </a:r>
            <a:r>
              <a:rPr lang="en-US" i="1" kern="0" dirty="0" smtClean="0"/>
              <a:t>fastest</a:t>
            </a:r>
            <a:r>
              <a:rPr lang="en-US" kern="0" dirty="0" smtClean="0"/>
              <a:t> at the solstices (June &amp; December) and </a:t>
            </a:r>
            <a:r>
              <a:rPr lang="en-US" i="1" kern="0" dirty="0" smtClean="0"/>
              <a:t>slowest</a:t>
            </a:r>
            <a:r>
              <a:rPr lang="en-US" kern="0" dirty="0" smtClean="0"/>
              <a:t> at the equinoxes (March &amp; September). </a:t>
            </a:r>
            <a:endParaRPr lang="en-US" kern="0" dirty="0"/>
          </a:p>
          <a:p>
            <a:pPr marL="0" indent="0" eaLnBrk="1" hangingPunct="1">
              <a:buNone/>
            </a:pPr>
            <a:endParaRPr lang="en-US" kern="0" dirty="0">
              <a:solidFill>
                <a:srgbClr val="7030A0"/>
              </a:solidFill>
            </a:endParaRPr>
          </a:p>
        </p:txBody>
      </p:sp>
      <p:pic>
        <p:nvPicPr>
          <p:cNvPr id="8" name="Picture 7" descr="ecliptic.gif"/>
          <p:cNvPicPr>
            <a:picLocks noChangeAspect="1"/>
          </p:cNvPicPr>
          <p:nvPr/>
        </p:nvPicPr>
        <p:blipFill>
          <a:blip r:embed="rId3"/>
          <a:stretch>
            <a:fillRect/>
          </a:stretch>
        </p:blipFill>
        <p:spPr>
          <a:xfrm>
            <a:off x="28710" y="3810000"/>
            <a:ext cx="9144000" cy="3048000"/>
          </a:xfrm>
          <a:prstGeom prst="rect">
            <a:avLst/>
          </a:prstGeom>
        </p:spPr>
      </p:pic>
      <p:cxnSp>
        <p:nvCxnSpPr>
          <p:cNvPr id="4" name="Straight Arrow Connector 3"/>
          <p:cNvCxnSpPr/>
          <p:nvPr/>
        </p:nvCxnSpPr>
        <p:spPr>
          <a:xfrm flipH="1">
            <a:off x="1619672" y="4460262"/>
            <a:ext cx="936104" cy="0"/>
          </a:xfrm>
          <a:prstGeom prst="straightConnector1">
            <a:avLst/>
          </a:prstGeom>
          <a:ln w="762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2780000">
            <a:off x="3745228" y="5044356"/>
            <a:ext cx="936104" cy="0"/>
          </a:xfrm>
          <a:prstGeom prst="straightConnector1">
            <a:avLst/>
          </a:prstGeom>
          <a:ln w="762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3820738" y="5301208"/>
            <a:ext cx="751262" cy="0"/>
          </a:xfrm>
          <a:prstGeom prst="straightConnector1">
            <a:avLst/>
          </a:prstGeom>
          <a:ln w="76200">
            <a:solidFill>
              <a:schemeClr val="bg2">
                <a:lumMod val="20000"/>
                <a:lumOff val="8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2" descr="02-03"/>
          <p:cNvPicPr>
            <a:picLocks noChangeAspect="1" noChangeArrowheads="1"/>
          </p:cNvPicPr>
          <p:nvPr/>
        </p:nvPicPr>
        <p:blipFill rotWithShape="1">
          <a:blip r:embed="rId4">
            <a:extLst>
              <a:ext uri="{28A0092B-C50C-407E-A947-70E740481C1C}">
                <a14:useLocalDpi xmlns:a14="http://schemas.microsoft.com/office/drawing/2010/main" val="0"/>
              </a:ext>
            </a:extLst>
          </a:blip>
          <a:srcRect l="16426" r="17098" b="4112"/>
          <a:stretch/>
        </p:blipFill>
        <p:spPr bwMode="auto">
          <a:xfrm>
            <a:off x="6732240" y="1105700"/>
            <a:ext cx="2411760" cy="260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60931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323528" y="260648"/>
            <a:ext cx="6984776" cy="648072"/>
          </a:xfrm>
          <a:prstGeom prst="rect">
            <a:avLst/>
          </a:prstGeom>
        </p:spPr>
        <p:txBody>
          <a:bodyPr/>
          <a:lstStyle/>
          <a:p>
            <a:pPr eaLnBrk="1" hangingPunct="1"/>
            <a:r>
              <a:rPr lang="en-US" sz="4000" dirty="0" smtClean="0"/>
              <a:t>Summary of last lecture:</a:t>
            </a:r>
            <a:endParaRPr lang="en-US" sz="4000" dirty="0"/>
          </a:p>
        </p:txBody>
      </p:sp>
      <p:sp>
        <p:nvSpPr>
          <p:cNvPr id="21511" name="Freeform 5"/>
          <p:cNvSpPr>
            <a:spLocks/>
          </p:cNvSpPr>
          <p:nvPr/>
        </p:nvSpPr>
        <p:spPr bwMode="auto">
          <a:xfrm>
            <a:off x="5330825" y="1103313"/>
            <a:ext cx="1588" cy="1587"/>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0"/>
                </a:lnTo>
                <a:close/>
              </a:path>
            </a:pathLst>
          </a:custGeom>
          <a:solidFill>
            <a:schemeClr val="accent1"/>
          </a:solidFill>
          <a:ln w="9525">
            <a:solidFill>
              <a:schemeClr val="tx1"/>
            </a:solidFill>
            <a:round/>
            <a:headEnd/>
            <a:tailEnd/>
          </a:ln>
        </p:spPr>
        <p:txBody>
          <a:bodyPr>
            <a:prstTxWarp prst="textNoShape">
              <a:avLst/>
            </a:prstTxWarp>
          </a:bodyPr>
          <a:lstStyle/>
          <a:p>
            <a:endParaRPr lang="en-US"/>
          </a:p>
        </p:txBody>
      </p:sp>
      <p:pic>
        <p:nvPicPr>
          <p:cNvPr id="5" name="Picture 21" descr="EarthMo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91" y="1113656"/>
            <a:ext cx="8881212" cy="526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3285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107504" y="0"/>
            <a:ext cx="9145016" cy="449911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i="1" kern="0" dirty="0" smtClean="0"/>
              <a:t>Faster</a:t>
            </a:r>
            <a:r>
              <a:rPr lang="en-US" kern="0" dirty="0" smtClean="0"/>
              <a:t> speed at solstices </a:t>
            </a:r>
            <a:r>
              <a:rPr lang="en-US" kern="0" dirty="0" smtClean="0">
                <a:sym typeface="Wingdings" panose="05000000000000000000" pitchFamily="2" charset="2"/>
              </a:rPr>
              <a:t> </a:t>
            </a:r>
            <a:r>
              <a:rPr lang="en-US" i="1" kern="0" dirty="0" smtClean="0">
                <a:sym typeface="Wingdings" panose="05000000000000000000" pitchFamily="2" charset="2"/>
              </a:rPr>
              <a:t>more</a:t>
            </a:r>
            <a:r>
              <a:rPr lang="en-US" kern="0" dirty="0" smtClean="0">
                <a:sym typeface="Wingdings" panose="05000000000000000000" pitchFamily="2" charset="2"/>
              </a:rPr>
              <a:t> “extra” rotation of Earth</a:t>
            </a:r>
            <a:r>
              <a:rPr lang="en-US" kern="0" dirty="0" smtClean="0"/>
              <a:t>   </a:t>
            </a:r>
            <a:r>
              <a:rPr lang="en-US" kern="0" dirty="0" smtClean="0">
                <a:sym typeface="Wingdings" panose="05000000000000000000" pitchFamily="2" charset="2"/>
              </a:rPr>
              <a:t> solar days slightly </a:t>
            </a:r>
            <a:r>
              <a:rPr lang="en-US" i="1" kern="0" dirty="0" smtClean="0">
                <a:sym typeface="Wingdings" panose="05000000000000000000" pitchFamily="2" charset="2"/>
              </a:rPr>
              <a:t>longer</a:t>
            </a:r>
            <a:r>
              <a:rPr lang="en-US" kern="0" dirty="0" smtClean="0">
                <a:sym typeface="Wingdings" panose="05000000000000000000" pitchFamily="2" charset="2"/>
              </a:rPr>
              <a:t> than the </a:t>
            </a:r>
            <a:r>
              <a:rPr lang="en-US" u="sng" kern="0" dirty="0" smtClean="0">
                <a:sym typeface="Wingdings" panose="05000000000000000000" pitchFamily="2" charset="2"/>
              </a:rPr>
              <a:t>mean</a:t>
            </a:r>
            <a:r>
              <a:rPr lang="en-US" kern="0" dirty="0" smtClean="0">
                <a:sym typeface="Wingdings" panose="05000000000000000000" pitchFamily="2" charset="2"/>
              </a:rPr>
              <a:t> solar day (24</a:t>
            </a:r>
            <a:r>
              <a:rPr lang="en-US" kern="0" baseline="30000" dirty="0" smtClean="0">
                <a:sym typeface="Wingdings" panose="05000000000000000000" pitchFamily="2" charset="2"/>
              </a:rPr>
              <a:t>h</a:t>
            </a:r>
            <a:r>
              <a:rPr lang="en-US" kern="0" dirty="0" smtClean="0">
                <a:sym typeface="Wingdings" panose="05000000000000000000" pitchFamily="2" charset="2"/>
              </a:rPr>
              <a:t>). </a:t>
            </a:r>
            <a:r>
              <a:rPr lang="en-US" i="1" kern="0" dirty="0" smtClean="0">
                <a:sym typeface="Wingdings" panose="05000000000000000000" pitchFamily="2" charset="2"/>
              </a:rPr>
              <a:t>Accumulation</a:t>
            </a:r>
            <a:r>
              <a:rPr lang="en-US" kern="0" dirty="0" smtClean="0">
                <a:sym typeface="Wingdings" panose="05000000000000000000" pitchFamily="2" charset="2"/>
              </a:rPr>
              <a:t> of longer solar days  Sun gets </a:t>
            </a:r>
            <a:r>
              <a:rPr lang="en-US" i="1" kern="0" dirty="0" smtClean="0">
                <a:sym typeface="Wingdings" panose="05000000000000000000" pitchFamily="2" charset="2"/>
              </a:rPr>
              <a:t>behind</a:t>
            </a:r>
            <a:r>
              <a:rPr lang="en-US" kern="0" dirty="0" smtClean="0">
                <a:sym typeface="Wingdings" panose="05000000000000000000" pitchFamily="2" charset="2"/>
              </a:rPr>
              <a:t> clocks.</a:t>
            </a:r>
            <a:endParaRPr lang="en-US" kern="0" dirty="0">
              <a:solidFill>
                <a:srgbClr val="7030A0"/>
              </a:solidFill>
            </a:endParaRPr>
          </a:p>
        </p:txBody>
      </p:sp>
      <p:pic>
        <p:nvPicPr>
          <p:cNvPr id="14338" name="Picture 2" descr="http://apps.usd.edu/esci/creation/age/_images/natural_clocks/sun/equation_of_time_sun_vs_cloc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12" y="1382688"/>
            <a:ext cx="8212968" cy="54753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2123728" y="1268760"/>
            <a:ext cx="5112568" cy="4392488"/>
          </a:xfrm>
          <a:prstGeom prst="straightConnector1">
            <a:avLst/>
          </a:prstGeom>
          <a:ln w="38100">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724128" y="1268760"/>
            <a:ext cx="1495032" cy="4392488"/>
          </a:xfrm>
          <a:prstGeom prst="straightConnector1">
            <a:avLst/>
          </a:prstGeom>
          <a:ln w="38100">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275856" y="476672"/>
            <a:ext cx="1584176" cy="3816424"/>
          </a:xfrm>
          <a:prstGeom prst="straightConnector1">
            <a:avLst/>
          </a:prstGeom>
          <a:ln w="38100">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275856" y="476672"/>
            <a:ext cx="5184576" cy="3816424"/>
          </a:xfrm>
          <a:prstGeom prst="straightConnector1">
            <a:avLst/>
          </a:prstGeom>
          <a:ln w="38100">
            <a:solidFill>
              <a:srgbClr val="FFFF00"/>
            </a:solidFill>
            <a:tailEnd type="arrow"/>
          </a:ln>
        </p:spPr>
        <p:style>
          <a:lnRef idx="2">
            <a:schemeClr val="accent1"/>
          </a:lnRef>
          <a:fillRef idx="0">
            <a:schemeClr val="accent1"/>
          </a:fillRef>
          <a:effectRef idx="1">
            <a:schemeClr val="accent1"/>
          </a:effectRef>
          <a:fontRef idx="minor">
            <a:schemeClr val="tx1"/>
          </a:fontRef>
        </p:style>
      </p:cxnSp>
      <p:pic>
        <p:nvPicPr>
          <p:cNvPr id="18" name="Picture 4" descr="http://www.celestialnorth.org/FAQtoids/SolSi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189" y="4797152"/>
            <a:ext cx="1958291" cy="159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6281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6512" y="0"/>
            <a:ext cx="9361040" cy="449911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i="1" kern="0" dirty="0" smtClean="0"/>
              <a:t>Slower </a:t>
            </a:r>
            <a:r>
              <a:rPr lang="en-US" kern="0" dirty="0" smtClean="0"/>
              <a:t>speed at equinoxes </a:t>
            </a:r>
            <a:r>
              <a:rPr lang="en-US" kern="0" dirty="0" smtClean="0">
                <a:sym typeface="Wingdings" panose="05000000000000000000" pitchFamily="2" charset="2"/>
              </a:rPr>
              <a:t> </a:t>
            </a:r>
            <a:r>
              <a:rPr lang="en-US" i="1" kern="0" dirty="0" smtClean="0">
                <a:sym typeface="Wingdings" panose="05000000000000000000" pitchFamily="2" charset="2"/>
              </a:rPr>
              <a:t>less </a:t>
            </a:r>
            <a:r>
              <a:rPr lang="en-US" kern="0" dirty="0" smtClean="0">
                <a:sym typeface="Wingdings" panose="05000000000000000000" pitchFamily="2" charset="2"/>
              </a:rPr>
              <a:t>“extra” rotation of Earth</a:t>
            </a:r>
            <a:r>
              <a:rPr lang="en-US" kern="0" dirty="0" smtClean="0"/>
              <a:t>      </a:t>
            </a:r>
            <a:r>
              <a:rPr lang="en-US" kern="0" dirty="0" smtClean="0">
                <a:sym typeface="Wingdings" panose="05000000000000000000" pitchFamily="2" charset="2"/>
              </a:rPr>
              <a:t> solar days slightly </a:t>
            </a:r>
            <a:r>
              <a:rPr lang="en-US" i="1" kern="0" dirty="0" smtClean="0">
                <a:sym typeface="Wingdings" panose="05000000000000000000" pitchFamily="2" charset="2"/>
              </a:rPr>
              <a:t>shorter </a:t>
            </a:r>
            <a:r>
              <a:rPr lang="en-US" kern="0" dirty="0" smtClean="0">
                <a:sym typeface="Wingdings" panose="05000000000000000000" pitchFamily="2" charset="2"/>
              </a:rPr>
              <a:t>than the </a:t>
            </a:r>
            <a:r>
              <a:rPr lang="en-US" u="sng" kern="0" dirty="0" smtClean="0">
                <a:sym typeface="Wingdings" panose="05000000000000000000" pitchFamily="2" charset="2"/>
              </a:rPr>
              <a:t>mean</a:t>
            </a:r>
            <a:r>
              <a:rPr lang="en-US" kern="0" dirty="0" smtClean="0">
                <a:sym typeface="Wingdings" panose="05000000000000000000" pitchFamily="2" charset="2"/>
              </a:rPr>
              <a:t> solar day (24</a:t>
            </a:r>
            <a:r>
              <a:rPr lang="en-US" kern="0" baseline="30000" dirty="0" smtClean="0">
                <a:sym typeface="Wingdings" panose="05000000000000000000" pitchFamily="2" charset="2"/>
              </a:rPr>
              <a:t>h</a:t>
            </a:r>
            <a:r>
              <a:rPr lang="en-US" kern="0" dirty="0" smtClean="0">
                <a:sym typeface="Wingdings" panose="05000000000000000000" pitchFamily="2" charset="2"/>
              </a:rPr>
              <a:t>). </a:t>
            </a:r>
            <a:r>
              <a:rPr lang="en-US" i="1" kern="0" dirty="0" smtClean="0">
                <a:sym typeface="Wingdings" panose="05000000000000000000" pitchFamily="2" charset="2"/>
              </a:rPr>
              <a:t>Accumulation</a:t>
            </a:r>
            <a:r>
              <a:rPr lang="en-US" kern="0" dirty="0" smtClean="0">
                <a:sym typeface="Wingdings" panose="05000000000000000000" pitchFamily="2" charset="2"/>
              </a:rPr>
              <a:t> of shorter solar days  Sun gets </a:t>
            </a:r>
            <a:r>
              <a:rPr lang="en-US" i="1" kern="0" dirty="0" smtClean="0">
                <a:sym typeface="Wingdings" panose="05000000000000000000" pitchFamily="2" charset="2"/>
              </a:rPr>
              <a:t>ahead</a:t>
            </a:r>
            <a:r>
              <a:rPr lang="en-US" kern="0" dirty="0" smtClean="0">
                <a:sym typeface="Wingdings" panose="05000000000000000000" pitchFamily="2" charset="2"/>
              </a:rPr>
              <a:t> of clocks.</a:t>
            </a:r>
            <a:endParaRPr lang="en-US" kern="0" dirty="0">
              <a:solidFill>
                <a:srgbClr val="7030A0"/>
              </a:solidFill>
            </a:endParaRPr>
          </a:p>
        </p:txBody>
      </p:sp>
      <p:pic>
        <p:nvPicPr>
          <p:cNvPr id="14338" name="Picture 2" descr="http://apps.usd.edu/esci/creation/age/_images/natural_clocks/sun/equation_of_time_sun_vs_cloc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12" y="1382688"/>
            <a:ext cx="8212968" cy="54753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3923928" y="1268760"/>
            <a:ext cx="3312368" cy="1656184"/>
          </a:xfrm>
          <a:prstGeom prst="straightConnector1">
            <a:avLst/>
          </a:prstGeom>
          <a:ln w="38100">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219160" y="1268760"/>
            <a:ext cx="305168" cy="1656184"/>
          </a:xfrm>
          <a:prstGeom prst="straightConnector1">
            <a:avLst/>
          </a:prstGeom>
          <a:ln w="38100">
            <a:solidFill>
              <a:srgbClr val="92D05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915816" y="476672"/>
            <a:ext cx="360040" cy="3816424"/>
          </a:xfrm>
          <a:prstGeom prst="straightConnector1">
            <a:avLst/>
          </a:prstGeom>
          <a:ln w="38100">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275856" y="476672"/>
            <a:ext cx="3384376" cy="3816424"/>
          </a:xfrm>
          <a:prstGeom prst="straightConnector1">
            <a:avLst/>
          </a:prstGeom>
          <a:ln w="38100">
            <a:solidFill>
              <a:srgbClr val="FFFF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4" descr="http://www.celestialnorth.org/FAQtoids/SolSi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189" y="4797152"/>
            <a:ext cx="1958291" cy="159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1512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Variations in Length of Solar Day</a:t>
            </a:r>
            <a:endParaRPr lang="en-US" sz="4000" kern="0" dirty="0"/>
          </a:p>
        </p:txBody>
      </p:sp>
      <p:sp>
        <p:nvSpPr>
          <p:cNvPr id="6" name="Rectangle 3"/>
          <p:cNvSpPr txBox="1">
            <a:spLocks noChangeArrowheads="1"/>
          </p:cNvSpPr>
          <p:nvPr/>
        </p:nvSpPr>
        <p:spPr>
          <a:xfrm>
            <a:off x="107504" y="806658"/>
            <a:ext cx="9036496" cy="449911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solidFill>
                  <a:srgbClr val="7030A0"/>
                </a:solidFill>
              </a:rPr>
              <a:t>Variation due to Earth’s elliptical orbit (“eccentricity”):</a:t>
            </a:r>
          </a:p>
          <a:p>
            <a:pPr marL="0" indent="0" eaLnBrk="1" hangingPunct="1">
              <a:buNone/>
            </a:pPr>
            <a:r>
              <a:rPr lang="en-US" kern="0" dirty="0" smtClean="0"/>
              <a:t>According to </a:t>
            </a:r>
            <a:r>
              <a:rPr lang="en-US" kern="0" dirty="0" err="1" smtClean="0"/>
              <a:t>Kepler’s</a:t>
            </a:r>
            <a:r>
              <a:rPr lang="en-US" kern="0" dirty="0" smtClean="0"/>
              <a:t> Area Law (more later), Earth moves </a:t>
            </a:r>
            <a:r>
              <a:rPr lang="en-US" i="1" kern="0" dirty="0" smtClean="0"/>
              <a:t>fastest</a:t>
            </a:r>
            <a:r>
              <a:rPr lang="en-US" kern="0" dirty="0" smtClean="0"/>
              <a:t> in January (when at perihelion—</a:t>
            </a:r>
            <a:r>
              <a:rPr lang="en-US" i="1" kern="0" dirty="0" smtClean="0"/>
              <a:t>closest</a:t>
            </a:r>
            <a:r>
              <a:rPr lang="en-US" kern="0" dirty="0" smtClean="0"/>
              <a:t> to Sun) and </a:t>
            </a:r>
            <a:r>
              <a:rPr lang="en-US" i="1" kern="0" dirty="0" smtClean="0"/>
              <a:t>slowest</a:t>
            </a:r>
            <a:r>
              <a:rPr lang="en-US" kern="0" dirty="0" smtClean="0"/>
              <a:t> in July (when at aphelion—</a:t>
            </a:r>
            <a:r>
              <a:rPr lang="en-US" i="1" kern="0" dirty="0" smtClean="0"/>
              <a:t>furthest</a:t>
            </a:r>
            <a:r>
              <a:rPr lang="en-US" kern="0" dirty="0" smtClean="0"/>
              <a:t> from Sun).</a:t>
            </a:r>
          </a:p>
          <a:p>
            <a:pPr marL="0" indent="0" eaLnBrk="1" hangingPunct="1">
              <a:buNone/>
            </a:pPr>
            <a:endParaRPr lang="en-US" sz="800" kern="0" dirty="0" smtClean="0"/>
          </a:p>
          <a:p>
            <a:pPr marL="0" indent="0" eaLnBrk="1" hangingPunct="1">
              <a:buNone/>
            </a:pPr>
            <a:r>
              <a:rPr lang="en-US" kern="0" dirty="0" smtClean="0"/>
              <a:t>Thus, the </a:t>
            </a:r>
            <a:r>
              <a:rPr lang="en-US" kern="0" dirty="0"/>
              <a:t>Sun’s apparent eastward speed against the background sky </a:t>
            </a:r>
            <a:r>
              <a:rPr lang="en-US" kern="0" dirty="0" smtClean="0"/>
              <a:t>is thus </a:t>
            </a:r>
            <a:r>
              <a:rPr lang="en-US" i="1" kern="0" dirty="0"/>
              <a:t>fastest</a:t>
            </a:r>
            <a:r>
              <a:rPr lang="en-US" kern="0" dirty="0"/>
              <a:t> </a:t>
            </a:r>
            <a:r>
              <a:rPr lang="en-US" kern="0" dirty="0" smtClean="0"/>
              <a:t>in January and </a:t>
            </a:r>
            <a:r>
              <a:rPr lang="en-US" i="1" kern="0" dirty="0"/>
              <a:t>slowest</a:t>
            </a:r>
            <a:r>
              <a:rPr lang="en-US" kern="0" dirty="0"/>
              <a:t> </a:t>
            </a:r>
            <a:r>
              <a:rPr lang="en-US" kern="0" dirty="0" smtClean="0"/>
              <a:t>in July. </a:t>
            </a:r>
            <a:endParaRPr lang="en-US" kern="0" dirty="0"/>
          </a:p>
          <a:p>
            <a:pPr marL="0" indent="0" eaLnBrk="1" hangingPunct="1">
              <a:buNone/>
            </a:pPr>
            <a:endParaRPr lang="en-US" kern="0" dirty="0"/>
          </a:p>
          <a:p>
            <a:pPr marL="0" indent="0" eaLnBrk="1" hangingPunct="1">
              <a:buNone/>
            </a:pPr>
            <a:endParaRPr lang="en-US" kern="0" dirty="0">
              <a:solidFill>
                <a:srgbClr val="7030A0"/>
              </a:solidFill>
            </a:endParaRPr>
          </a:p>
        </p:txBody>
      </p:sp>
      <p:pic>
        <p:nvPicPr>
          <p:cNvPr id="21506" name="Picture 2" descr="http://csep10.phys.utk.edu/astr161/lect/history/kepler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53421"/>
            <a:ext cx="6551958" cy="32759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celestialnorth.org/FAQtoids/SolSi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5942" y="5157192"/>
            <a:ext cx="1958291" cy="159564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a:off x="2555776" y="3753036"/>
            <a:ext cx="2808312" cy="1116124"/>
          </a:xfrm>
          <a:prstGeom prst="straightConnector1">
            <a:avLst/>
          </a:prstGeom>
          <a:ln w="38100">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6012160" y="3753421"/>
            <a:ext cx="2304256" cy="1115739"/>
          </a:xfrm>
          <a:prstGeom prst="straightConnector1">
            <a:avLst/>
          </a:prstGeom>
          <a:ln w="38100">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0855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107504" y="0"/>
            <a:ext cx="9145016" cy="449911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i="1" kern="0" dirty="0" smtClean="0"/>
              <a:t>Faster</a:t>
            </a:r>
            <a:r>
              <a:rPr lang="en-US" kern="0" dirty="0" smtClean="0"/>
              <a:t> speed in January </a:t>
            </a:r>
            <a:r>
              <a:rPr lang="en-US" kern="0" dirty="0" smtClean="0">
                <a:sym typeface="Wingdings" panose="05000000000000000000" pitchFamily="2" charset="2"/>
              </a:rPr>
              <a:t> </a:t>
            </a:r>
            <a:r>
              <a:rPr lang="en-US" i="1" kern="0" dirty="0" smtClean="0">
                <a:sym typeface="Wingdings" panose="05000000000000000000" pitchFamily="2" charset="2"/>
              </a:rPr>
              <a:t>more</a:t>
            </a:r>
            <a:r>
              <a:rPr lang="en-US" kern="0" dirty="0" smtClean="0">
                <a:sym typeface="Wingdings" panose="05000000000000000000" pitchFamily="2" charset="2"/>
              </a:rPr>
              <a:t> “extra” rotation of Earth</a:t>
            </a:r>
            <a:r>
              <a:rPr lang="en-US" kern="0" dirty="0" smtClean="0"/>
              <a:t>     </a:t>
            </a:r>
            <a:r>
              <a:rPr lang="en-US" kern="0" dirty="0" smtClean="0">
                <a:sym typeface="Wingdings" panose="05000000000000000000" pitchFamily="2" charset="2"/>
              </a:rPr>
              <a:t> solar days slightly </a:t>
            </a:r>
            <a:r>
              <a:rPr lang="en-US" i="1" kern="0" dirty="0" smtClean="0">
                <a:sym typeface="Wingdings" panose="05000000000000000000" pitchFamily="2" charset="2"/>
              </a:rPr>
              <a:t>longer</a:t>
            </a:r>
            <a:r>
              <a:rPr lang="en-US" kern="0" dirty="0" smtClean="0">
                <a:sym typeface="Wingdings" panose="05000000000000000000" pitchFamily="2" charset="2"/>
              </a:rPr>
              <a:t> than the </a:t>
            </a:r>
            <a:r>
              <a:rPr lang="en-US" u="sng" kern="0" dirty="0" smtClean="0">
                <a:sym typeface="Wingdings" panose="05000000000000000000" pitchFamily="2" charset="2"/>
              </a:rPr>
              <a:t>mean</a:t>
            </a:r>
            <a:r>
              <a:rPr lang="en-US" kern="0" dirty="0" smtClean="0">
                <a:sym typeface="Wingdings" panose="05000000000000000000" pitchFamily="2" charset="2"/>
              </a:rPr>
              <a:t> solar day (24</a:t>
            </a:r>
            <a:r>
              <a:rPr lang="en-US" kern="0" baseline="30000" dirty="0" smtClean="0">
                <a:sym typeface="Wingdings" panose="05000000000000000000" pitchFamily="2" charset="2"/>
              </a:rPr>
              <a:t>h</a:t>
            </a:r>
            <a:r>
              <a:rPr lang="en-US" kern="0" dirty="0" smtClean="0">
                <a:sym typeface="Wingdings" panose="05000000000000000000" pitchFamily="2" charset="2"/>
              </a:rPr>
              <a:t>). </a:t>
            </a:r>
            <a:r>
              <a:rPr lang="en-US" i="1" kern="0" dirty="0" smtClean="0">
                <a:sym typeface="Wingdings" panose="05000000000000000000" pitchFamily="2" charset="2"/>
              </a:rPr>
              <a:t>Accumulation</a:t>
            </a:r>
            <a:r>
              <a:rPr lang="en-US" kern="0" dirty="0" smtClean="0">
                <a:sym typeface="Wingdings" panose="05000000000000000000" pitchFamily="2" charset="2"/>
              </a:rPr>
              <a:t> of longer solar days  Sun gets </a:t>
            </a:r>
            <a:r>
              <a:rPr lang="en-US" i="1" kern="0" dirty="0" smtClean="0">
                <a:sym typeface="Wingdings" panose="05000000000000000000" pitchFamily="2" charset="2"/>
              </a:rPr>
              <a:t>behind</a:t>
            </a:r>
            <a:r>
              <a:rPr lang="en-US" kern="0" dirty="0" smtClean="0">
                <a:sym typeface="Wingdings" panose="05000000000000000000" pitchFamily="2" charset="2"/>
              </a:rPr>
              <a:t> clocks.</a:t>
            </a:r>
            <a:endParaRPr lang="en-US" kern="0" dirty="0">
              <a:solidFill>
                <a:srgbClr val="7030A0"/>
              </a:solidFill>
            </a:endParaRPr>
          </a:p>
        </p:txBody>
      </p:sp>
      <p:pic>
        <p:nvPicPr>
          <p:cNvPr id="14338" name="Picture 2" descr="http://apps.usd.edu/esci/creation/age/_images/natural_clocks/sun/equation_of_time_sun_vs_cloc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12" y="1382688"/>
            <a:ext cx="8212968" cy="54753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3347864" y="1268760"/>
            <a:ext cx="3888432" cy="3960440"/>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1403648" y="476672"/>
            <a:ext cx="1584176" cy="3816424"/>
          </a:xfrm>
          <a:prstGeom prst="straightConnector1">
            <a:avLst/>
          </a:prstGeom>
          <a:ln w="38100">
            <a:solidFill>
              <a:srgbClr val="FFFF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descr="http://www.celestialnorth.org/FAQtoids/SolSi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4794448"/>
            <a:ext cx="1958291" cy="159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5712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6512" y="0"/>
            <a:ext cx="9361040" cy="449911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i="1" kern="0" dirty="0" smtClean="0"/>
              <a:t>Slower </a:t>
            </a:r>
            <a:r>
              <a:rPr lang="en-US" kern="0" dirty="0" smtClean="0"/>
              <a:t>speed in July </a:t>
            </a:r>
            <a:r>
              <a:rPr lang="en-US" kern="0" dirty="0" smtClean="0">
                <a:sym typeface="Wingdings" panose="05000000000000000000" pitchFamily="2" charset="2"/>
              </a:rPr>
              <a:t> </a:t>
            </a:r>
            <a:r>
              <a:rPr lang="en-US" i="1" kern="0" dirty="0" smtClean="0">
                <a:sym typeface="Wingdings" panose="05000000000000000000" pitchFamily="2" charset="2"/>
              </a:rPr>
              <a:t>less </a:t>
            </a:r>
            <a:r>
              <a:rPr lang="en-US" kern="0" dirty="0" smtClean="0">
                <a:sym typeface="Wingdings" panose="05000000000000000000" pitchFamily="2" charset="2"/>
              </a:rPr>
              <a:t>“extra” rotation of Earth</a:t>
            </a:r>
            <a:r>
              <a:rPr lang="en-US" kern="0" dirty="0" smtClean="0"/>
              <a:t>                 </a:t>
            </a:r>
            <a:r>
              <a:rPr lang="en-US" kern="0" dirty="0" smtClean="0">
                <a:sym typeface="Wingdings" panose="05000000000000000000" pitchFamily="2" charset="2"/>
              </a:rPr>
              <a:t> solar days slightly </a:t>
            </a:r>
            <a:r>
              <a:rPr lang="en-US" i="1" kern="0" dirty="0" smtClean="0">
                <a:sym typeface="Wingdings" panose="05000000000000000000" pitchFamily="2" charset="2"/>
              </a:rPr>
              <a:t>shorter </a:t>
            </a:r>
            <a:r>
              <a:rPr lang="en-US" kern="0" dirty="0" smtClean="0">
                <a:sym typeface="Wingdings" panose="05000000000000000000" pitchFamily="2" charset="2"/>
              </a:rPr>
              <a:t>than the </a:t>
            </a:r>
            <a:r>
              <a:rPr lang="en-US" u="sng" kern="0" dirty="0" smtClean="0">
                <a:sym typeface="Wingdings" panose="05000000000000000000" pitchFamily="2" charset="2"/>
              </a:rPr>
              <a:t>mean</a:t>
            </a:r>
            <a:r>
              <a:rPr lang="en-US" kern="0" dirty="0" smtClean="0">
                <a:sym typeface="Wingdings" panose="05000000000000000000" pitchFamily="2" charset="2"/>
              </a:rPr>
              <a:t> solar day (24</a:t>
            </a:r>
            <a:r>
              <a:rPr lang="en-US" kern="0" baseline="30000" dirty="0" smtClean="0">
                <a:sym typeface="Wingdings" panose="05000000000000000000" pitchFamily="2" charset="2"/>
              </a:rPr>
              <a:t>h</a:t>
            </a:r>
            <a:r>
              <a:rPr lang="en-US" kern="0" dirty="0" smtClean="0">
                <a:sym typeface="Wingdings" panose="05000000000000000000" pitchFamily="2" charset="2"/>
              </a:rPr>
              <a:t>). </a:t>
            </a:r>
            <a:r>
              <a:rPr lang="en-US" i="1" kern="0" dirty="0" smtClean="0">
                <a:sym typeface="Wingdings" panose="05000000000000000000" pitchFamily="2" charset="2"/>
              </a:rPr>
              <a:t>Accumulation</a:t>
            </a:r>
            <a:r>
              <a:rPr lang="en-US" kern="0" dirty="0" smtClean="0">
                <a:sym typeface="Wingdings" panose="05000000000000000000" pitchFamily="2" charset="2"/>
              </a:rPr>
              <a:t> of shorter solar days  Sun gets </a:t>
            </a:r>
            <a:r>
              <a:rPr lang="en-US" i="1" kern="0" dirty="0" smtClean="0">
                <a:sym typeface="Wingdings" panose="05000000000000000000" pitchFamily="2" charset="2"/>
              </a:rPr>
              <a:t>ahead</a:t>
            </a:r>
            <a:r>
              <a:rPr lang="en-US" kern="0" dirty="0" smtClean="0">
                <a:sym typeface="Wingdings" panose="05000000000000000000" pitchFamily="2" charset="2"/>
              </a:rPr>
              <a:t> of clocks.</a:t>
            </a:r>
            <a:endParaRPr lang="en-US" kern="0" dirty="0">
              <a:solidFill>
                <a:srgbClr val="7030A0"/>
              </a:solidFill>
            </a:endParaRPr>
          </a:p>
        </p:txBody>
      </p:sp>
      <p:pic>
        <p:nvPicPr>
          <p:cNvPr id="14338" name="Picture 2" descr="http://apps.usd.edu/esci/creation/age/_images/natural_clocks/sun/equation_of_time_sun_vs_cloc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12" y="1382688"/>
            <a:ext cx="8212968" cy="54753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6732240" y="1268760"/>
            <a:ext cx="504056" cy="2088232"/>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699792" y="476672"/>
            <a:ext cx="2376264" cy="3816424"/>
          </a:xfrm>
          <a:prstGeom prst="straightConnector1">
            <a:avLst/>
          </a:prstGeom>
          <a:ln w="38100">
            <a:solidFill>
              <a:srgbClr val="FFFF00"/>
            </a:solidFill>
            <a:tailEnd type="arrow"/>
          </a:ln>
        </p:spPr>
        <p:style>
          <a:lnRef idx="2">
            <a:schemeClr val="accent1"/>
          </a:lnRef>
          <a:fillRef idx="0">
            <a:schemeClr val="accent1"/>
          </a:fillRef>
          <a:effectRef idx="1">
            <a:schemeClr val="accent1"/>
          </a:effectRef>
          <a:fontRef idx="minor">
            <a:schemeClr val="tx1"/>
          </a:fontRef>
        </p:style>
      </p:cxnSp>
      <p:pic>
        <p:nvPicPr>
          <p:cNvPr id="8" name="Picture 7" descr="http://www.celestialnorth.org/FAQtoids/SolSi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4794448"/>
            <a:ext cx="1958291" cy="159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4987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Variations in Length of Solar Day</a:t>
            </a:r>
            <a:endParaRPr lang="en-US" sz="4000" kern="0" dirty="0"/>
          </a:p>
        </p:txBody>
      </p:sp>
      <p:sp>
        <p:nvSpPr>
          <p:cNvPr id="6" name="Rectangle 3"/>
          <p:cNvSpPr txBox="1">
            <a:spLocks noChangeArrowheads="1"/>
          </p:cNvSpPr>
          <p:nvPr/>
        </p:nvSpPr>
        <p:spPr>
          <a:xfrm>
            <a:off x="107504" y="806658"/>
            <a:ext cx="9289032" cy="103816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Adding up the two effects (“obliquity” &amp; “eccentricity”) give the </a:t>
            </a:r>
            <a:r>
              <a:rPr lang="en-US" i="1" kern="0" dirty="0" smtClean="0"/>
              <a:t>equation of time </a:t>
            </a:r>
            <a:r>
              <a:rPr lang="en-US" kern="0" dirty="0" smtClean="0"/>
              <a:t>(red curve).</a:t>
            </a:r>
            <a:endParaRPr lang="en-US" kern="0" dirty="0"/>
          </a:p>
          <a:p>
            <a:pPr marL="0" indent="0" eaLnBrk="1" hangingPunct="1">
              <a:buNone/>
            </a:pPr>
            <a:endParaRPr lang="en-US" kern="0" dirty="0">
              <a:solidFill>
                <a:srgbClr val="7030A0"/>
              </a:solidFill>
            </a:endParaRPr>
          </a:p>
        </p:txBody>
      </p:sp>
      <p:pic>
        <p:nvPicPr>
          <p:cNvPr id="14338" name="Picture 2" descr="http://apps.usd.edu/esci/creation/age/_images/natural_clocks/sun/equation_of_time_sun_vs_cloc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844824"/>
            <a:ext cx="7382848" cy="492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8249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Variations in Length of Solar Day</a:t>
            </a:r>
            <a:endParaRPr lang="en-US" sz="4000" kern="0" dirty="0"/>
          </a:p>
        </p:txBody>
      </p:sp>
      <p:sp>
        <p:nvSpPr>
          <p:cNvPr id="6" name="Rectangle 3"/>
          <p:cNvSpPr txBox="1">
            <a:spLocks noChangeArrowheads="1"/>
          </p:cNvSpPr>
          <p:nvPr/>
        </p:nvSpPr>
        <p:spPr>
          <a:xfrm>
            <a:off x="107504" y="806658"/>
            <a:ext cx="9036496" cy="103816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Minutes the clock is ahead or behind the Sun as a function of date (left) and the Sun’s declination (right)—the </a:t>
            </a:r>
            <a:r>
              <a:rPr lang="en-US" i="1" kern="0" dirty="0" err="1" smtClean="0"/>
              <a:t>analemma</a:t>
            </a:r>
            <a:r>
              <a:rPr lang="en-US" kern="0" dirty="0" smtClean="0"/>
              <a:t>.  </a:t>
            </a:r>
            <a:endParaRPr lang="en-US" kern="0" dirty="0">
              <a:solidFill>
                <a:srgbClr val="7030A0"/>
              </a:solidFill>
            </a:endParaRPr>
          </a:p>
        </p:txBody>
      </p:sp>
      <p:pic>
        <p:nvPicPr>
          <p:cNvPr id="8" name="Picture 14" descr="S1_Pg91_UnFigure2"/>
          <p:cNvPicPr>
            <a:picLocks noChangeAspect="1" noChangeArrowheads="1"/>
          </p:cNvPicPr>
          <p:nvPr/>
        </p:nvPicPr>
        <p:blipFill>
          <a:blip r:embed="rId3">
            <a:extLst>
              <a:ext uri="{28A0092B-C50C-407E-A947-70E740481C1C}">
                <a14:useLocalDpi xmlns:a14="http://schemas.microsoft.com/office/drawing/2010/main" val="0"/>
              </a:ext>
            </a:extLst>
          </a:blip>
          <a:srcRect b="3772"/>
          <a:stretch>
            <a:fillRect/>
          </a:stretch>
        </p:blipFill>
        <p:spPr bwMode="auto">
          <a:xfrm>
            <a:off x="107504" y="2041033"/>
            <a:ext cx="4295775" cy="25638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S1_Pg91_UnFigure1"/>
          <p:cNvPicPr>
            <a:picLocks noChangeAspect="1" noChangeArrowheads="1"/>
          </p:cNvPicPr>
          <p:nvPr/>
        </p:nvPicPr>
        <p:blipFill>
          <a:blip r:embed="rId4">
            <a:extLst>
              <a:ext uri="{28A0092B-C50C-407E-A947-70E740481C1C}">
                <a14:useLocalDpi xmlns:a14="http://schemas.microsoft.com/office/drawing/2010/main" val="0"/>
              </a:ext>
            </a:extLst>
          </a:blip>
          <a:srcRect b="3033"/>
          <a:stretch>
            <a:fillRect/>
          </a:stretch>
        </p:blipFill>
        <p:spPr bwMode="auto">
          <a:xfrm>
            <a:off x="4860032" y="2011269"/>
            <a:ext cx="4222705" cy="444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438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Variations in Length of Solar Day</a:t>
            </a:r>
            <a:endParaRPr lang="en-US" sz="4000" kern="0" dirty="0"/>
          </a:p>
        </p:txBody>
      </p:sp>
      <p:sp>
        <p:nvSpPr>
          <p:cNvPr id="6" name="Rectangle 3"/>
          <p:cNvSpPr txBox="1">
            <a:spLocks noChangeArrowheads="1"/>
          </p:cNvSpPr>
          <p:nvPr/>
        </p:nvSpPr>
        <p:spPr>
          <a:xfrm>
            <a:off x="107504" y="806658"/>
            <a:ext cx="9036496" cy="103816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The </a:t>
            </a:r>
            <a:r>
              <a:rPr lang="en-US" kern="0" dirty="0" err="1" smtClean="0"/>
              <a:t>analemma</a:t>
            </a:r>
            <a:r>
              <a:rPr lang="en-US" kern="0" dirty="0" smtClean="0"/>
              <a:t> as seen in the sky by taking photographs of the Sun’s position over the year at 12 noon </a:t>
            </a:r>
            <a:r>
              <a:rPr lang="en-US" u="sng" kern="0" dirty="0" smtClean="0"/>
              <a:t>mean</a:t>
            </a:r>
            <a:r>
              <a:rPr lang="en-US" kern="0" dirty="0" smtClean="0"/>
              <a:t> solar time.</a:t>
            </a:r>
            <a:endParaRPr lang="en-US" kern="0" dirty="0">
              <a:solidFill>
                <a:srgbClr val="7030A0"/>
              </a:solidFill>
            </a:endParaRPr>
          </a:p>
        </p:txBody>
      </p:sp>
      <p:pic>
        <p:nvPicPr>
          <p:cNvPr id="9" name="Picture 11" descr="02_17_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24" y="2348880"/>
            <a:ext cx="5861528" cy="3938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descr="S1_Pg91_UnFigure1"/>
          <p:cNvPicPr>
            <a:picLocks noChangeAspect="1" noChangeArrowheads="1"/>
          </p:cNvPicPr>
          <p:nvPr/>
        </p:nvPicPr>
        <p:blipFill>
          <a:blip r:embed="rId4">
            <a:extLst>
              <a:ext uri="{28A0092B-C50C-407E-A947-70E740481C1C}">
                <a14:useLocalDpi xmlns:a14="http://schemas.microsoft.com/office/drawing/2010/main" val="0"/>
              </a:ext>
            </a:extLst>
          </a:blip>
          <a:srcRect b="3033"/>
          <a:stretch>
            <a:fillRect/>
          </a:stretch>
        </p:blipFill>
        <p:spPr bwMode="auto">
          <a:xfrm>
            <a:off x="4860032" y="2011269"/>
            <a:ext cx="4222705" cy="444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9638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RECALL: Types of “Day”</a:t>
            </a:r>
            <a:endParaRPr lang="en-US" sz="4000" kern="0" dirty="0"/>
          </a:p>
        </p:txBody>
      </p:sp>
      <p:pic>
        <p:nvPicPr>
          <p:cNvPr id="13316" name="Picture 4" descr="http://www.celestialnorth.org/FAQtoids/SolSi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18" y="946106"/>
            <a:ext cx="5019554" cy="40900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5397012" y="802090"/>
            <a:ext cx="3746988" cy="449911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solidFill>
                  <a:srgbClr val="7030A0"/>
                </a:solidFill>
              </a:rPr>
              <a:t>Sidereal Day</a:t>
            </a:r>
          </a:p>
          <a:p>
            <a:pPr marL="0" indent="0" eaLnBrk="1" hangingPunct="1">
              <a:buNone/>
            </a:pPr>
            <a:r>
              <a:rPr lang="en-US" kern="0" dirty="0" smtClean="0"/>
              <a:t>= Earth’s rotational per-</a:t>
            </a:r>
            <a:r>
              <a:rPr lang="en-US" kern="0" dirty="0" err="1" smtClean="0"/>
              <a:t>iod</a:t>
            </a:r>
            <a:r>
              <a:rPr lang="en-US" kern="0" dirty="0" smtClean="0"/>
              <a:t> relative to the stars</a:t>
            </a:r>
          </a:p>
          <a:p>
            <a:pPr marL="0" indent="0" eaLnBrk="1" hangingPunct="1">
              <a:buNone/>
            </a:pPr>
            <a:r>
              <a:rPr lang="en-US" kern="0" dirty="0" smtClean="0"/>
              <a:t>= 23</a:t>
            </a:r>
            <a:r>
              <a:rPr lang="en-US" kern="0" baseline="30000" dirty="0" smtClean="0"/>
              <a:t>h</a:t>
            </a:r>
            <a:r>
              <a:rPr lang="en-US" kern="0" dirty="0" smtClean="0"/>
              <a:t> 56</a:t>
            </a:r>
            <a:r>
              <a:rPr lang="en-US" kern="0" baseline="30000" dirty="0" smtClean="0"/>
              <a:t>m</a:t>
            </a:r>
            <a:r>
              <a:rPr lang="en-US" kern="0" dirty="0" smtClean="0"/>
              <a:t> 4.09</a:t>
            </a:r>
            <a:r>
              <a:rPr lang="en-US" kern="0" baseline="30000" dirty="0" smtClean="0"/>
              <a:t>s</a:t>
            </a:r>
            <a:endParaRPr lang="en-US" kern="0" dirty="0" smtClean="0"/>
          </a:p>
          <a:p>
            <a:pPr marL="0" indent="0" eaLnBrk="1" hangingPunct="1">
              <a:buNone/>
            </a:pPr>
            <a:r>
              <a:rPr lang="en-US" kern="0" dirty="0" smtClean="0">
                <a:solidFill>
                  <a:srgbClr val="7030A0"/>
                </a:solidFill>
              </a:rPr>
              <a:t>Solar Day</a:t>
            </a:r>
          </a:p>
          <a:p>
            <a:pPr marL="0" indent="0" eaLnBrk="1" hangingPunct="1">
              <a:buNone/>
            </a:pPr>
            <a:r>
              <a:rPr lang="en-US" kern="0" dirty="0" smtClean="0"/>
              <a:t>= Sun’s </a:t>
            </a:r>
            <a:r>
              <a:rPr lang="en-US" i="1" kern="0" dirty="0" smtClean="0"/>
              <a:t>apparent</a:t>
            </a:r>
            <a:r>
              <a:rPr lang="en-US" kern="0" dirty="0" smtClean="0"/>
              <a:t> </a:t>
            </a:r>
            <a:r>
              <a:rPr lang="en-US" kern="0" dirty="0" err="1" smtClean="0"/>
              <a:t>rota-tional</a:t>
            </a:r>
            <a:r>
              <a:rPr lang="en-US" kern="0" dirty="0" smtClean="0"/>
              <a:t> period (high noon to high noon) </a:t>
            </a:r>
          </a:p>
          <a:p>
            <a:pPr marL="0" indent="0" eaLnBrk="1" hangingPunct="1">
              <a:buNone/>
            </a:pPr>
            <a:r>
              <a:rPr lang="en-US" kern="0" dirty="0" smtClean="0"/>
              <a:t>= 24</a:t>
            </a:r>
            <a:r>
              <a:rPr lang="en-US" kern="0" baseline="30000" dirty="0" smtClean="0"/>
              <a:t>h</a:t>
            </a:r>
            <a:r>
              <a:rPr lang="en-US" kern="0" dirty="0" smtClean="0"/>
              <a:t> </a:t>
            </a:r>
          </a:p>
        </p:txBody>
      </p:sp>
      <mc:AlternateContent xmlns:mc="http://schemas.openxmlformats.org/markup-compatibility/2006" xmlns:a14="http://schemas.microsoft.com/office/drawing/2010/main">
        <mc:Choice Requires="a14">
          <p:sp>
            <p:nvSpPr>
              <p:cNvPr id="9" name="Rectangle 3"/>
              <p:cNvSpPr txBox="1">
                <a:spLocks noChangeArrowheads="1"/>
              </p:cNvSpPr>
              <p:nvPr/>
            </p:nvSpPr>
            <p:spPr>
              <a:xfrm>
                <a:off x="200516" y="5585106"/>
                <a:ext cx="8943484" cy="127289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solidFill>
                      <a:srgbClr val="7030A0"/>
                    </a:solidFill>
                  </a:rPr>
                  <a:t>Check: </a:t>
                </a:r>
                <a14:m>
                  <m:oMath xmlns:m="http://schemas.openxmlformats.org/officeDocument/2006/math">
                    <m:r>
                      <a:rPr lang="en-US" i="1" kern="0" smtClean="0">
                        <a:solidFill>
                          <a:srgbClr val="7030A0"/>
                        </a:solidFill>
                        <a:latin typeface="Cambria Math"/>
                        <a:ea typeface="Cambria Math"/>
                      </a:rPr>
                      <m:t>𝜃</m:t>
                    </m:r>
                    <m:r>
                      <a:rPr lang="en-CA" b="0" i="1" kern="0" smtClean="0">
                        <a:solidFill>
                          <a:srgbClr val="7030A0"/>
                        </a:solidFill>
                        <a:latin typeface="Cambria Math"/>
                        <a:ea typeface="Cambria Math"/>
                      </a:rPr>
                      <m:t>=360°/365.25≈1°</m:t>
                    </m:r>
                  </m:oMath>
                </a14:m>
                <a:r>
                  <a:rPr lang="en-CA" kern="0" dirty="0">
                    <a:solidFill>
                      <a:srgbClr val="7030A0"/>
                    </a:solidFill>
                    <a:ea typeface="Cambria Math"/>
                  </a:rPr>
                  <a:t> </a:t>
                </a:r>
                <a14:m>
                  <m:oMath xmlns:m="http://schemas.openxmlformats.org/officeDocument/2006/math">
                    <m:r>
                      <a:rPr lang="en-CA" i="1" kern="0">
                        <a:solidFill>
                          <a:srgbClr val="7030A0"/>
                        </a:solidFill>
                        <a:latin typeface="Cambria Math"/>
                        <a:ea typeface="Cambria Math"/>
                      </a:rPr>
                      <m:t>=</m:t>
                    </m:r>
                  </m:oMath>
                </a14:m>
                <a:r>
                  <a:rPr lang="en-CA" b="0" kern="0" dirty="0" smtClean="0">
                    <a:solidFill>
                      <a:srgbClr val="7030A0"/>
                    </a:solidFill>
                    <a:ea typeface="Cambria Math"/>
                  </a:rPr>
                  <a:t> </a:t>
                </a:r>
                <a:r>
                  <a:rPr lang="en-CA" kern="0" dirty="0" smtClean="0">
                    <a:solidFill>
                      <a:srgbClr val="7030A0"/>
                    </a:solidFill>
                    <a:ea typeface="Cambria Math"/>
                  </a:rPr>
                  <a:t>“extra” rotation of Earth.</a:t>
                </a:r>
              </a:p>
              <a:p>
                <a:pPr marL="0" indent="0" eaLnBrk="1" hangingPunct="1">
                  <a:buNone/>
                </a:pPr>
                <a:r>
                  <a:rPr lang="en-CA" b="0" kern="0" dirty="0" smtClean="0">
                    <a:solidFill>
                      <a:srgbClr val="7030A0"/>
                    </a:solidFill>
                    <a:ea typeface="Cambria Math"/>
                  </a:rPr>
                  <a:t>Calculate how long this extra rotation takes. Makes sense?</a:t>
                </a:r>
              </a:p>
            </p:txBody>
          </p:sp>
        </mc:Choice>
        <mc:Fallback xmlns="">
          <p:sp>
            <p:nvSpPr>
              <p:cNvPr id="9" name="Rectangle 3"/>
              <p:cNvSpPr txBox="1">
                <a:spLocks noRot="1" noChangeAspect="1" noMove="1" noResize="1" noEditPoints="1" noAdjustHandles="1" noChangeArrowheads="1" noChangeShapeType="1" noTextEdit="1"/>
              </p:cNvSpPr>
              <p:nvPr/>
            </p:nvSpPr>
            <p:spPr>
              <a:xfrm>
                <a:off x="200516" y="5585106"/>
                <a:ext cx="8943484" cy="1272894"/>
              </a:xfrm>
              <a:prstGeom prst="rect">
                <a:avLst/>
              </a:prstGeom>
              <a:blipFill rotWithShape="1">
                <a:blip r:embed="rId4"/>
                <a:stretch>
                  <a:fillRect l="-1431" t="-4306"/>
                </a:stretch>
              </a:blipFill>
            </p:spPr>
            <p:txBody>
              <a:bodyPr/>
              <a:lstStyle/>
              <a:p>
                <a:r>
                  <a:rPr lang="en-CA">
                    <a:noFill/>
                  </a:rPr>
                  <a:t> </a:t>
                </a:r>
              </a:p>
            </p:txBody>
          </p:sp>
        </mc:Fallback>
      </mc:AlternateContent>
    </p:spTree>
    <p:extLst>
      <p:ext uri="{BB962C8B-B14F-4D97-AF65-F5344CB8AC3E}">
        <p14:creationId xmlns:p14="http://schemas.microsoft.com/office/powerpoint/2010/main" val="27586924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Types of “Month”</a:t>
            </a:r>
            <a:endParaRPr lang="en-US" sz="4000" kern="0" dirty="0"/>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209788" y="4293096"/>
                <a:ext cx="8934212" cy="25202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US" altLang="en-US" dirty="0" smtClean="0">
                    <a:solidFill>
                      <a:srgbClr val="7030A0"/>
                    </a:solidFill>
                  </a:rPr>
                  <a:t>Sidereal Month </a:t>
                </a:r>
                <a:r>
                  <a:rPr lang="en-US" altLang="en-US" dirty="0" smtClean="0"/>
                  <a:t>= time for Moon to orbit </a:t>
                </a:r>
                <a:r>
                  <a:rPr lang="en-US" altLang="en-US" dirty="0"/>
                  <a:t>Earth </a:t>
                </a:r>
                <a:r>
                  <a:rPr lang="en-US" altLang="en-US" dirty="0" smtClean="0"/>
                  <a:t>= </a:t>
                </a:r>
                <a14:m>
                  <m:oMath xmlns:m="http://schemas.openxmlformats.org/officeDocument/2006/math">
                    <m:r>
                      <a:rPr lang="en-US" altLang="en-US" i="1" dirty="0" smtClean="0">
                        <a:latin typeface="Cambria Math"/>
                      </a:rPr>
                      <m:t>27.3</m:t>
                    </m:r>
                  </m:oMath>
                </a14:m>
                <a:r>
                  <a:rPr lang="en-US" altLang="en-US" dirty="0"/>
                  <a:t> days. </a:t>
                </a:r>
                <a:r>
                  <a:rPr lang="en-US" altLang="en-US" dirty="0" smtClean="0"/>
                  <a:t>Earth travels </a:t>
                </a:r>
                <a14:m>
                  <m:oMath xmlns:m="http://schemas.openxmlformats.org/officeDocument/2006/math">
                    <m:r>
                      <a:rPr lang="en-US" altLang="en-US" i="1" smtClean="0">
                        <a:latin typeface="Cambria Math"/>
                        <a:ea typeface="Cambria Math"/>
                      </a:rPr>
                      <m:t>≈</m:t>
                    </m:r>
                  </m:oMath>
                </a14:m>
                <a:r>
                  <a:rPr lang="en-US" altLang="en-US" dirty="0" smtClean="0"/>
                  <a:t> </a:t>
                </a:r>
                <a14:m>
                  <m:oMath xmlns:m="http://schemas.openxmlformats.org/officeDocument/2006/math">
                    <m:r>
                      <a:rPr lang="en-CA" altLang="en-US" i="1">
                        <a:latin typeface="Cambria Math"/>
                        <a:ea typeface="Cambria Math"/>
                      </a:rPr>
                      <m:t>360°</m:t>
                    </m:r>
                    <m:r>
                      <a:rPr lang="en-CA" altLang="en-US" b="0" i="1" smtClean="0">
                        <a:latin typeface="Cambria Math"/>
                        <a:ea typeface="Cambria Math"/>
                      </a:rPr>
                      <m:t>/12</m:t>
                    </m:r>
                  </m:oMath>
                </a14:m>
                <a:r>
                  <a:rPr lang="en-US" altLang="en-US" dirty="0" smtClean="0"/>
                  <a:t> </a:t>
                </a:r>
                <a14:m>
                  <m:oMath xmlns:m="http://schemas.openxmlformats.org/officeDocument/2006/math">
                    <m:r>
                      <a:rPr lang="en-CA" altLang="en-US" b="0" i="1" dirty="0" smtClean="0">
                        <a:latin typeface="Cambria Math"/>
                      </a:rPr>
                      <m:t>=30</m:t>
                    </m:r>
                    <m:r>
                      <a:rPr lang="en-CA" altLang="en-US" b="0" i="1" dirty="0" smtClean="0">
                        <a:latin typeface="Cambria Math"/>
                        <a:ea typeface="Cambria Math"/>
                      </a:rPr>
                      <m:t>°</m:t>
                    </m:r>
                  </m:oMath>
                </a14:m>
                <a:r>
                  <a:rPr lang="en-US" altLang="en-US" dirty="0" smtClean="0"/>
                  <a:t> around Sun </a:t>
                </a:r>
                <a:r>
                  <a:rPr lang="en-US" altLang="en-US" dirty="0"/>
                  <a:t>during that </a:t>
                </a:r>
                <a:r>
                  <a:rPr lang="en-US" altLang="en-US" dirty="0" smtClean="0"/>
                  <a:t>time.</a:t>
                </a:r>
                <a:endParaRPr lang="en-US" altLang="en-US" dirty="0"/>
              </a:p>
              <a:p>
                <a:pPr marL="0" indent="0">
                  <a:buNone/>
                </a:pPr>
                <a:r>
                  <a:rPr lang="en-US" altLang="en-US" dirty="0">
                    <a:solidFill>
                      <a:srgbClr val="7030A0"/>
                    </a:solidFill>
                  </a:rPr>
                  <a:t>Synodic </a:t>
                </a:r>
                <a:r>
                  <a:rPr lang="en-US" altLang="en-US" dirty="0" smtClean="0">
                    <a:solidFill>
                      <a:srgbClr val="7030A0"/>
                    </a:solidFill>
                  </a:rPr>
                  <a:t>Month</a:t>
                </a:r>
                <a:r>
                  <a:rPr lang="en-US" altLang="en-US" dirty="0"/>
                  <a:t> </a:t>
                </a:r>
                <a:r>
                  <a:rPr lang="en-US" altLang="en-US" dirty="0" smtClean="0"/>
                  <a:t>= time for one </a:t>
                </a:r>
                <a:r>
                  <a:rPr lang="en-US" altLang="en-US" dirty="0"/>
                  <a:t>cycle of lunar </a:t>
                </a:r>
                <a:r>
                  <a:rPr lang="en-US" altLang="en-US" dirty="0" smtClean="0"/>
                  <a:t>phases (new Moon to new Moon) </a:t>
                </a:r>
                <a14:m>
                  <m:oMath xmlns:m="http://schemas.openxmlformats.org/officeDocument/2006/math">
                    <m:r>
                      <a:rPr lang="en-CA" altLang="en-US" b="0" i="0" dirty="0" smtClean="0">
                        <a:latin typeface="Cambria Math"/>
                      </a:rPr>
                      <m:t>=</m:t>
                    </m:r>
                    <m:r>
                      <a:rPr lang="en-US" altLang="en-US" i="1" dirty="0">
                        <a:latin typeface="Cambria Math"/>
                      </a:rPr>
                      <m:t>27.3</m:t>
                    </m:r>
                    <m:r>
                      <a:rPr lang="en-CA" altLang="en-US" b="0" i="1" dirty="0" smtClean="0">
                        <a:latin typeface="Cambria Math"/>
                      </a:rPr>
                      <m:t>+27.3/12</m:t>
                    </m:r>
                  </m:oMath>
                </a14:m>
                <a:r>
                  <a:rPr lang="en-US" altLang="en-US" dirty="0" smtClean="0"/>
                  <a:t> </a:t>
                </a:r>
                <a14:m>
                  <m:oMath xmlns:m="http://schemas.openxmlformats.org/officeDocument/2006/math">
                    <m:r>
                      <a:rPr lang="en-CA" altLang="en-US" b="0" i="1" dirty="0" smtClean="0">
                        <a:latin typeface="Cambria Math"/>
                      </a:rPr>
                      <m:t>=29.5</m:t>
                    </m:r>
                  </m:oMath>
                </a14:m>
                <a:r>
                  <a:rPr lang="en-US" altLang="en-US" dirty="0" smtClean="0"/>
                  <a:t>, or </a:t>
                </a:r>
                <a14:m>
                  <m:oMath xmlns:m="http://schemas.openxmlformats.org/officeDocument/2006/math">
                    <m:r>
                      <a:rPr lang="en-US" altLang="en-US" i="1" dirty="0" smtClean="0">
                        <a:latin typeface="Cambria Math"/>
                      </a:rPr>
                      <m:t>1/12</m:t>
                    </m:r>
                  </m:oMath>
                </a14:m>
                <a:r>
                  <a:rPr lang="en-US" altLang="en-US" dirty="0" smtClean="0"/>
                  <a:t> </a:t>
                </a:r>
                <a:r>
                  <a:rPr lang="en-US" altLang="en-US" dirty="0"/>
                  <a:t>longer than a sidereal month</a:t>
                </a:r>
                <a:r>
                  <a:rPr lang="en-US" altLang="en-US" dirty="0" smtClean="0"/>
                  <a:t>.</a:t>
                </a:r>
                <a:endParaRPr lang="en-US" altLang="en-US" dirty="0"/>
              </a:p>
            </p:txBody>
          </p:sp>
        </mc:Choice>
        <mc:Fallback xmlns="">
          <p:sp>
            <p:nvSpPr>
              <p:cNvPr id="5" name="Rectangle 3"/>
              <p:cNvSpPr txBox="1">
                <a:spLocks noRot="1" noChangeAspect="1" noMove="1" noResize="1" noEditPoints="1" noAdjustHandles="1" noChangeArrowheads="1" noChangeShapeType="1" noTextEdit="1"/>
              </p:cNvSpPr>
              <p:nvPr/>
            </p:nvSpPr>
            <p:spPr>
              <a:xfrm>
                <a:off x="209788" y="4293096"/>
                <a:ext cx="8934212" cy="2520280"/>
              </a:xfrm>
              <a:prstGeom prst="rect">
                <a:avLst/>
              </a:prstGeom>
              <a:blipFill rotWithShape="1">
                <a:blip r:embed="rId3"/>
                <a:stretch>
                  <a:fillRect l="-1364" t="-2174" r="-1228"/>
                </a:stretch>
              </a:blipFill>
            </p:spPr>
            <p:txBody>
              <a:bodyPr/>
              <a:lstStyle/>
              <a:p>
                <a:r>
                  <a:rPr lang="en-CA">
                    <a:noFill/>
                  </a:rPr>
                  <a:t> </a:t>
                </a:r>
              </a:p>
            </p:txBody>
          </p:sp>
        </mc:Fallback>
      </mc:AlternateContent>
      <p:pic>
        <p:nvPicPr>
          <p:cNvPr id="6" name="Picture 10" descr="S1_03_Figure_Anno"/>
          <p:cNvPicPr>
            <a:picLocks noChangeAspect="1" noChangeArrowheads="1"/>
          </p:cNvPicPr>
          <p:nvPr/>
        </p:nvPicPr>
        <p:blipFill>
          <a:blip r:embed="rId4">
            <a:extLst>
              <a:ext uri="{28A0092B-C50C-407E-A947-70E740481C1C}">
                <a14:useLocalDpi xmlns:a14="http://schemas.microsoft.com/office/drawing/2010/main" val="0"/>
              </a:ext>
            </a:extLst>
          </a:blip>
          <a:srcRect b="4205"/>
          <a:stretch>
            <a:fillRect/>
          </a:stretch>
        </p:blipFill>
        <p:spPr bwMode="auto">
          <a:xfrm>
            <a:off x="209788" y="764704"/>
            <a:ext cx="6825273" cy="347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77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3"/>
          <p:cNvSpPr>
            <a:spLocks noGrp="1" noChangeArrowheads="1"/>
          </p:cNvSpPr>
          <p:nvPr>
            <p:ph type="body" idx="4294967295"/>
          </p:nvPr>
        </p:nvSpPr>
        <p:spPr>
          <a:xfrm>
            <a:off x="357745" y="178480"/>
            <a:ext cx="4176464" cy="4978712"/>
          </a:xfrm>
          <a:prstGeom prst="rect">
            <a:avLst/>
          </a:prstGeom>
        </p:spPr>
        <p:txBody>
          <a:bodyPr/>
          <a:lstStyle/>
          <a:p>
            <a:pPr marL="0" indent="0" eaLnBrk="1" hangingPunct="1">
              <a:lnSpc>
                <a:spcPct val="90000"/>
              </a:lnSpc>
              <a:buNone/>
            </a:pPr>
            <a:r>
              <a:rPr lang="en-US" sz="4000" dirty="0" smtClean="0">
                <a:solidFill>
                  <a:srgbClr val="7030A0"/>
                </a:solidFill>
              </a:rPr>
              <a:t>Where we’re at:</a:t>
            </a:r>
          </a:p>
          <a:p>
            <a:pPr eaLnBrk="1" hangingPunct="1">
              <a:lnSpc>
                <a:spcPct val="90000"/>
              </a:lnSpc>
              <a:buFont typeface="Wingdings" panose="05000000000000000000" pitchFamily="2" charset="2"/>
              <a:buChar char="§"/>
            </a:pPr>
            <a:endParaRPr lang="en-US" sz="800" dirty="0" smtClean="0">
              <a:solidFill>
                <a:srgbClr val="7030A0"/>
              </a:solidFill>
            </a:endParaRPr>
          </a:p>
          <a:p>
            <a:pPr eaLnBrk="1" hangingPunct="1">
              <a:lnSpc>
                <a:spcPct val="90000"/>
              </a:lnSpc>
              <a:buFont typeface="Wingdings" panose="05000000000000000000" pitchFamily="2" charset="2"/>
              <a:buChar char="§"/>
            </a:pPr>
            <a:r>
              <a:rPr lang="en-US" dirty="0" smtClean="0"/>
              <a:t>Cosmic Perspective</a:t>
            </a:r>
          </a:p>
          <a:p>
            <a:pPr eaLnBrk="1" hangingPunct="1">
              <a:lnSpc>
                <a:spcPct val="90000"/>
              </a:lnSpc>
              <a:buFont typeface="Wingdings" panose="05000000000000000000" pitchFamily="2" charset="2"/>
              <a:buChar char="§"/>
            </a:pPr>
            <a:r>
              <a:rPr lang="en-US" dirty="0" smtClean="0">
                <a:solidFill>
                  <a:srgbClr val="7030A0"/>
                </a:solidFill>
              </a:rPr>
              <a:t>The </a:t>
            </a:r>
            <a:r>
              <a:rPr lang="en-US" dirty="0">
                <a:solidFill>
                  <a:srgbClr val="7030A0"/>
                </a:solidFill>
              </a:rPr>
              <a:t>Sky</a:t>
            </a:r>
          </a:p>
          <a:p>
            <a:pPr eaLnBrk="1" hangingPunct="1">
              <a:lnSpc>
                <a:spcPct val="90000"/>
              </a:lnSpc>
              <a:buFont typeface="Wingdings" panose="05000000000000000000" pitchFamily="2" charset="2"/>
              <a:buChar char="§"/>
            </a:pPr>
            <a:r>
              <a:rPr lang="en-US" dirty="0" smtClean="0"/>
              <a:t>Early </a:t>
            </a:r>
            <a:r>
              <a:rPr lang="en-US" dirty="0"/>
              <a:t>Astronomy</a:t>
            </a:r>
          </a:p>
          <a:p>
            <a:pPr eaLnBrk="1" hangingPunct="1">
              <a:lnSpc>
                <a:spcPct val="90000"/>
              </a:lnSpc>
              <a:buFont typeface="Wingdings" panose="05000000000000000000" pitchFamily="2" charset="2"/>
              <a:buChar char="§"/>
            </a:pPr>
            <a:r>
              <a:rPr lang="en-US" dirty="0"/>
              <a:t>Tools: </a:t>
            </a:r>
            <a:r>
              <a:rPr lang="en-US" dirty="0" smtClean="0"/>
              <a:t>Gravity </a:t>
            </a:r>
            <a:r>
              <a:rPr lang="en-US" dirty="0"/>
              <a:t>and L</a:t>
            </a:r>
            <a:r>
              <a:rPr lang="en-US" dirty="0" smtClean="0"/>
              <a:t>ight</a:t>
            </a:r>
            <a:endParaRPr lang="en-US" dirty="0"/>
          </a:p>
          <a:p>
            <a:pPr eaLnBrk="1" hangingPunct="1">
              <a:lnSpc>
                <a:spcPct val="90000"/>
              </a:lnSpc>
              <a:buFont typeface="Wingdings" panose="05000000000000000000" pitchFamily="2" charset="2"/>
              <a:buChar char="§"/>
            </a:pPr>
            <a:r>
              <a:rPr lang="en-US" dirty="0"/>
              <a:t>Solar System</a:t>
            </a:r>
          </a:p>
          <a:p>
            <a:pPr eaLnBrk="1" hangingPunct="1">
              <a:lnSpc>
                <a:spcPct val="90000"/>
              </a:lnSpc>
              <a:buFont typeface="Wingdings" panose="05000000000000000000" pitchFamily="2" charset="2"/>
              <a:buChar char="§"/>
            </a:pPr>
            <a:r>
              <a:rPr lang="en-US" dirty="0" smtClean="0"/>
              <a:t>Stars</a:t>
            </a:r>
            <a:endParaRPr lang="en-US" dirty="0"/>
          </a:p>
          <a:p>
            <a:pPr eaLnBrk="1" hangingPunct="1">
              <a:lnSpc>
                <a:spcPct val="90000"/>
              </a:lnSpc>
              <a:buFont typeface="Wingdings" panose="05000000000000000000" pitchFamily="2" charset="2"/>
              <a:buChar char="§"/>
            </a:pPr>
            <a:r>
              <a:rPr lang="en-US" dirty="0"/>
              <a:t>Galaxies</a:t>
            </a:r>
          </a:p>
          <a:p>
            <a:pPr eaLnBrk="1" hangingPunct="1">
              <a:lnSpc>
                <a:spcPct val="90000"/>
              </a:lnSpc>
              <a:buFont typeface="Wingdings" panose="05000000000000000000" pitchFamily="2" charset="2"/>
              <a:buChar char="§"/>
            </a:pPr>
            <a:r>
              <a:rPr lang="en-US" dirty="0"/>
              <a:t>Cosmology</a:t>
            </a:r>
          </a:p>
          <a:p>
            <a:pPr eaLnBrk="1" hangingPunct="1">
              <a:lnSpc>
                <a:spcPct val="90000"/>
              </a:lnSpc>
              <a:buFont typeface="Wingdings" panose="05000000000000000000" pitchFamily="2" charset="2"/>
              <a:buChar char="§"/>
            </a:pPr>
            <a:r>
              <a:rPr lang="en-US" dirty="0"/>
              <a:t>ET Life</a:t>
            </a:r>
          </a:p>
          <a:p>
            <a:pPr eaLnBrk="1" hangingPunct="1">
              <a:lnSpc>
                <a:spcPct val="90000"/>
              </a:lnSpc>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000326"/>
            <a:ext cx="3041650" cy="449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3"/>
          <p:cNvSpPr txBox="1">
            <a:spLocks noChangeArrowheads="1"/>
          </p:cNvSpPr>
          <p:nvPr/>
        </p:nvSpPr>
        <p:spPr>
          <a:xfrm>
            <a:off x="5076056" y="5661248"/>
            <a:ext cx="3600400" cy="528337"/>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lnSpc>
                <a:spcPct val="90000"/>
              </a:lnSpc>
              <a:buNone/>
            </a:pPr>
            <a:r>
              <a:rPr lang="en-US" kern="0" dirty="0">
                <a:solidFill>
                  <a:srgbClr val="7030A0"/>
                </a:solidFill>
              </a:rPr>
              <a:t>s</a:t>
            </a:r>
            <a:r>
              <a:rPr lang="en-US" kern="0" dirty="0" smtClean="0">
                <a:solidFill>
                  <a:srgbClr val="7030A0"/>
                </a:solidFill>
              </a:rPr>
              <a:t>tar trails over Vienna</a:t>
            </a:r>
            <a:endParaRPr lang="en-US" kern="0" dirty="0" smtClean="0"/>
          </a:p>
          <a:p>
            <a:pPr eaLnBrk="1" hangingPunct="1">
              <a:lnSpc>
                <a:spcPct val="90000"/>
              </a:lnSpc>
            </a:pPr>
            <a:endParaRPr lang="en-US" kern="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1" descr="S1_04_Figure_Anno"/>
          <p:cNvPicPr>
            <a:picLocks noChangeAspect="1" noChangeArrowheads="1"/>
          </p:cNvPicPr>
          <p:nvPr/>
        </p:nvPicPr>
        <p:blipFill>
          <a:blip r:embed="rId3">
            <a:extLst>
              <a:ext uri="{28A0092B-C50C-407E-A947-70E740481C1C}">
                <a14:useLocalDpi xmlns:a14="http://schemas.microsoft.com/office/drawing/2010/main" val="0"/>
              </a:ext>
            </a:extLst>
          </a:blip>
          <a:srcRect b="4420"/>
          <a:stretch>
            <a:fillRect/>
          </a:stretch>
        </p:blipFill>
        <p:spPr bwMode="auto">
          <a:xfrm>
            <a:off x="269875" y="914400"/>
            <a:ext cx="8602663" cy="41195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txBox="1">
            <a:spLocks noChangeArrowheads="1"/>
          </p:cNvSpPr>
          <p:nvPr/>
        </p:nvSpPr>
        <p:spPr>
          <a:xfrm>
            <a:off x="0" y="113258"/>
            <a:ext cx="9144000" cy="579438"/>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r>
              <a:rPr lang="en-US" altLang="en-US" kern="0" dirty="0" smtClean="0"/>
              <a:t>Planetary Periods</a:t>
            </a:r>
            <a:endParaRPr lang="en-US" altLang="en-US" kern="0" dirty="0"/>
          </a:p>
        </p:txBody>
      </p:sp>
      <p:sp>
        <p:nvSpPr>
          <p:cNvPr id="10" name="Rectangle 10"/>
          <p:cNvSpPr txBox="1">
            <a:spLocks noChangeArrowheads="1"/>
          </p:cNvSpPr>
          <p:nvPr/>
        </p:nvSpPr>
        <p:spPr>
          <a:xfrm>
            <a:off x="365124" y="5180013"/>
            <a:ext cx="8507413" cy="1345331"/>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lnSpc>
                <a:spcPct val="90000"/>
              </a:lnSpc>
              <a:buNone/>
            </a:pPr>
            <a:r>
              <a:rPr lang="en-US" altLang="en-US" kern="0" dirty="0" smtClean="0"/>
              <a:t>Planetary periods can be measured with respect to the stars (orbital, or sidereal period) or relative to the position of the Sun (synodic period).</a:t>
            </a:r>
            <a:endParaRPr lang="en-US" altLang="en-US" kern="0" dirty="0"/>
          </a:p>
        </p:txBody>
      </p:sp>
    </p:spTree>
    <p:extLst>
      <p:ext uri="{BB962C8B-B14F-4D97-AF65-F5344CB8AC3E}">
        <p14:creationId xmlns:p14="http://schemas.microsoft.com/office/powerpoint/2010/main" val="37416922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194884184"/>
              </p:ext>
            </p:extLst>
          </p:nvPr>
        </p:nvGraphicFramePr>
        <p:xfrm>
          <a:off x="4546070" y="5085184"/>
          <a:ext cx="3460750" cy="1112838"/>
        </p:xfrm>
        <a:graphic>
          <a:graphicData uri="http://schemas.openxmlformats.org/presentationml/2006/ole">
            <mc:AlternateContent xmlns:mc="http://schemas.openxmlformats.org/markup-compatibility/2006">
              <mc:Choice xmlns:v="urn:schemas-microsoft-com:vml" Requires="v">
                <p:oleObj spid="_x0000_s25631" name="Equation" r:id="rId4" imgW="2603500" imgH="838200" progId="Equation.DSMT4">
                  <p:embed/>
                </p:oleObj>
              </mc:Choice>
              <mc:Fallback>
                <p:oleObj name="Equation" r:id="rId4" imgW="26035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070" y="5085184"/>
                        <a:ext cx="3460750" cy="111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 name="Text Box 9"/>
          <p:cNvSpPr txBox="1">
            <a:spLocks noChangeArrowheads="1"/>
          </p:cNvSpPr>
          <p:nvPr/>
        </p:nvSpPr>
        <p:spPr bwMode="auto">
          <a:xfrm>
            <a:off x="1403648" y="5301208"/>
            <a:ext cx="2785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en-US" sz="2800" dirty="0">
                <a:solidFill>
                  <a:srgbClr val="7030A0"/>
                </a:solidFill>
                <a:latin typeface="Calibri" panose="020F0502020204030204" pitchFamily="34" charset="0"/>
              </a:rPr>
              <a:t>For outer </a:t>
            </a:r>
            <a:r>
              <a:rPr lang="en-US" altLang="en-US" sz="2800" dirty="0" smtClean="0">
                <a:solidFill>
                  <a:srgbClr val="7030A0"/>
                </a:solidFill>
                <a:latin typeface="Calibri" panose="020F0502020204030204" pitchFamily="34" charset="0"/>
              </a:rPr>
              <a:t>planets:</a:t>
            </a:r>
            <a:endParaRPr lang="en-US" altLang="en-US" sz="2800" dirty="0">
              <a:solidFill>
                <a:srgbClr val="7030A0"/>
              </a:solidFill>
              <a:latin typeface="Calibri" panose="020F0502020204030204" pitchFamily="34" charset="0"/>
            </a:endParaRPr>
          </a:p>
        </p:txBody>
      </p:sp>
      <p:sp>
        <p:nvSpPr>
          <p:cNvPr id="5" name="Rectangle 13"/>
          <p:cNvSpPr txBox="1">
            <a:spLocks noChangeArrowheads="1"/>
          </p:cNvSpPr>
          <p:nvPr/>
        </p:nvSpPr>
        <p:spPr>
          <a:xfrm>
            <a:off x="0" y="113258"/>
            <a:ext cx="9144000" cy="579438"/>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r>
              <a:rPr lang="en-US" altLang="en-US" kern="0" dirty="0" smtClean="0"/>
              <a:t>Planetary Periods</a:t>
            </a:r>
            <a:endParaRPr lang="en-US" altLang="en-US" kern="0" dirty="0"/>
          </a:p>
        </p:txBody>
      </p:sp>
      <p:sp>
        <p:nvSpPr>
          <p:cNvPr id="6" name="Rectangle 14"/>
          <p:cNvSpPr txBox="1">
            <a:spLocks noChangeArrowheads="1"/>
          </p:cNvSpPr>
          <p:nvPr/>
        </p:nvSpPr>
        <p:spPr>
          <a:xfrm>
            <a:off x="5220072" y="840885"/>
            <a:ext cx="3797300" cy="5106987"/>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US" altLang="en-US" kern="0" dirty="0" smtClean="0"/>
              <a:t>Difference between a planet</a:t>
            </a:r>
            <a:r>
              <a:rPr lang="en-US" altLang="ja-JP" kern="0" dirty="0" smtClean="0"/>
              <a:t>'s orbital (sidereal) and synodic period depends on how far the planet moves in 1 Earth year.</a:t>
            </a:r>
            <a:endParaRPr lang="en-US" altLang="en-US" kern="0" dirty="0"/>
          </a:p>
        </p:txBody>
      </p:sp>
      <p:pic>
        <p:nvPicPr>
          <p:cNvPr id="7" name="Picture 15" descr="S1_Pg88_UnFigure_Anno"/>
          <p:cNvPicPr>
            <a:picLocks noChangeAspect="1" noChangeArrowheads="1"/>
          </p:cNvPicPr>
          <p:nvPr/>
        </p:nvPicPr>
        <p:blipFill>
          <a:blip r:embed="rId6">
            <a:extLst>
              <a:ext uri="{28A0092B-C50C-407E-A947-70E740481C1C}">
                <a14:useLocalDpi xmlns:a14="http://schemas.microsoft.com/office/drawing/2010/main" val="0"/>
              </a:ext>
            </a:extLst>
          </a:blip>
          <a:srcRect b="3447"/>
          <a:stretch>
            <a:fillRect/>
          </a:stretch>
        </p:blipFill>
        <p:spPr bwMode="auto">
          <a:xfrm>
            <a:off x="74424" y="868710"/>
            <a:ext cx="4882692" cy="3779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4769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2"/>
          <p:cNvGraphicFramePr>
            <a:graphicFrameLocks noChangeAspect="1"/>
          </p:cNvGraphicFramePr>
          <p:nvPr>
            <p:extLst>
              <p:ext uri="{D42A27DB-BD31-4B8C-83A1-F6EECF244321}">
                <p14:modId xmlns:p14="http://schemas.microsoft.com/office/powerpoint/2010/main" val="4071442928"/>
              </p:ext>
            </p:extLst>
          </p:nvPr>
        </p:nvGraphicFramePr>
        <p:xfrm>
          <a:off x="4537275" y="5024751"/>
          <a:ext cx="3778250" cy="1216025"/>
        </p:xfrm>
        <a:graphic>
          <a:graphicData uri="http://schemas.openxmlformats.org/presentationml/2006/ole">
            <mc:AlternateContent xmlns:mc="http://schemas.openxmlformats.org/markup-compatibility/2006">
              <mc:Choice xmlns:v="urn:schemas-microsoft-com:vml" Requires="v">
                <p:oleObj spid="_x0000_s26655" name="Equation" r:id="rId4" imgW="2603500" imgH="838200" progId="Equation.DSMT4">
                  <p:embed/>
                </p:oleObj>
              </mc:Choice>
              <mc:Fallback>
                <p:oleObj name="Equation" r:id="rId4" imgW="26035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7275" y="5024751"/>
                        <a:ext cx="377825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6" name="Picture 15" descr="S1_Pg89_UnFigure_Anno"/>
          <p:cNvPicPr>
            <a:picLocks noChangeAspect="1" noChangeArrowheads="1"/>
          </p:cNvPicPr>
          <p:nvPr/>
        </p:nvPicPr>
        <p:blipFill>
          <a:blip r:embed="rId6">
            <a:extLst>
              <a:ext uri="{28A0092B-C50C-407E-A947-70E740481C1C}">
                <a14:useLocalDpi xmlns:a14="http://schemas.microsoft.com/office/drawing/2010/main" val="0"/>
              </a:ext>
            </a:extLst>
          </a:blip>
          <a:srcRect b="3030"/>
          <a:stretch>
            <a:fillRect/>
          </a:stretch>
        </p:blipFill>
        <p:spPr bwMode="auto">
          <a:xfrm>
            <a:off x="74424" y="868709"/>
            <a:ext cx="4882692" cy="39002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3"/>
          <p:cNvSpPr txBox="1">
            <a:spLocks noChangeArrowheads="1"/>
          </p:cNvSpPr>
          <p:nvPr/>
        </p:nvSpPr>
        <p:spPr>
          <a:xfrm>
            <a:off x="0" y="113258"/>
            <a:ext cx="9144000" cy="579438"/>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r>
              <a:rPr lang="en-US" altLang="en-US" kern="0" dirty="0" smtClean="0"/>
              <a:t>Planetary Periods</a:t>
            </a:r>
            <a:endParaRPr lang="en-US" altLang="en-US" kern="0" dirty="0"/>
          </a:p>
        </p:txBody>
      </p:sp>
      <p:sp>
        <p:nvSpPr>
          <p:cNvPr id="12" name="Rectangle 14"/>
          <p:cNvSpPr txBox="1">
            <a:spLocks noChangeArrowheads="1"/>
          </p:cNvSpPr>
          <p:nvPr/>
        </p:nvSpPr>
        <p:spPr>
          <a:xfrm>
            <a:off x="5220072" y="840885"/>
            <a:ext cx="3797300" cy="5106987"/>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US" altLang="en-US" kern="0" dirty="0" smtClean="0"/>
              <a:t>Difference between a planet</a:t>
            </a:r>
            <a:r>
              <a:rPr lang="en-US" altLang="ja-JP" kern="0" dirty="0" smtClean="0"/>
              <a:t>'s orbital (sidereal) and synodic period depends on how far the planet moves in 1 Earth year.</a:t>
            </a:r>
            <a:endParaRPr lang="en-US" altLang="en-US" kern="0" dirty="0"/>
          </a:p>
        </p:txBody>
      </p:sp>
      <p:sp>
        <p:nvSpPr>
          <p:cNvPr id="13" name="Text Box 9"/>
          <p:cNvSpPr txBox="1">
            <a:spLocks noChangeArrowheads="1"/>
          </p:cNvSpPr>
          <p:nvPr/>
        </p:nvSpPr>
        <p:spPr bwMode="auto">
          <a:xfrm>
            <a:off x="1403648" y="5301208"/>
            <a:ext cx="2750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r>
              <a:rPr lang="en-US" altLang="en-US" sz="2800" dirty="0">
                <a:solidFill>
                  <a:srgbClr val="7030A0"/>
                </a:solidFill>
                <a:latin typeface="Calibri" panose="020F0502020204030204" pitchFamily="34" charset="0"/>
              </a:rPr>
              <a:t>For </a:t>
            </a:r>
            <a:r>
              <a:rPr lang="en-US" altLang="en-US" sz="2800" dirty="0" smtClean="0">
                <a:solidFill>
                  <a:srgbClr val="7030A0"/>
                </a:solidFill>
                <a:latin typeface="Calibri" panose="020F0502020204030204" pitchFamily="34" charset="0"/>
              </a:rPr>
              <a:t>inner planets:</a:t>
            </a:r>
            <a:endParaRPr lang="en-US" altLang="en-US" sz="2800" dirty="0">
              <a:solidFill>
                <a:srgbClr val="7030A0"/>
              </a:solidFill>
              <a:latin typeface="Calibri" panose="020F0502020204030204" pitchFamily="34" charset="0"/>
            </a:endParaRPr>
          </a:p>
        </p:txBody>
      </p:sp>
    </p:spTree>
    <p:extLst>
      <p:ext uri="{BB962C8B-B14F-4D97-AF65-F5344CB8AC3E}">
        <p14:creationId xmlns:p14="http://schemas.microsoft.com/office/powerpoint/2010/main" val="35815007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032"/>
          <p:cNvSpPr txBox="1">
            <a:spLocks noChangeArrowheads="1"/>
          </p:cNvSpPr>
          <p:nvPr/>
        </p:nvSpPr>
        <p:spPr bwMode="auto">
          <a:xfrm>
            <a:off x="169378" y="5197911"/>
            <a:ext cx="53845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128"/>
              </a:defRPr>
            </a:lvl1pPr>
            <a:lvl2pPr marL="742950" indent="-285750" eaLnBrk="0" hangingPunct="0">
              <a:defRPr sz="2400">
                <a:solidFill>
                  <a:schemeClr val="tx1"/>
                </a:solidFill>
                <a:latin typeface="Times New Roman" charset="0"/>
                <a:ea typeface="ＭＳ Ｐゴシック" charset="-128"/>
              </a:defRPr>
            </a:lvl2pPr>
            <a:lvl3pPr marL="1143000" indent="-228600" eaLnBrk="0" hangingPunct="0">
              <a:defRPr sz="2400">
                <a:solidFill>
                  <a:schemeClr val="tx1"/>
                </a:solidFill>
                <a:latin typeface="Times New Roman" charset="0"/>
                <a:ea typeface="ＭＳ Ｐゴシック" charset="-128"/>
              </a:defRPr>
            </a:lvl3pPr>
            <a:lvl4pPr marL="1600200" indent="-228600" eaLnBrk="0" hangingPunct="0">
              <a:defRPr sz="2400">
                <a:solidFill>
                  <a:schemeClr val="tx1"/>
                </a:solidFill>
                <a:latin typeface="Times New Roman" charset="0"/>
                <a:ea typeface="ＭＳ Ｐゴシック" charset="-128"/>
              </a:defRPr>
            </a:lvl4pPr>
            <a:lvl5pPr marL="2057400" indent="-228600" eaLnBrk="0" hangingPunct="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spcBef>
                <a:spcPct val="50000"/>
              </a:spcBef>
            </a:pPr>
            <a:r>
              <a:rPr lang="en-US" altLang="en-US" sz="2800" dirty="0">
                <a:solidFill>
                  <a:srgbClr val="7030A0"/>
                </a:solidFill>
                <a:latin typeface="Calibri" panose="020F0502020204030204" pitchFamily="34" charset="0"/>
              </a:rPr>
              <a:t>Transit of Venus:  June 6, 2012</a:t>
            </a:r>
          </a:p>
        </p:txBody>
      </p:sp>
      <p:sp>
        <p:nvSpPr>
          <p:cNvPr id="4" name="Rectangle 12"/>
          <p:cNvSpPr txBox="1">
            <a:spLocks noChangeArrowheads="1"/>
          </p:cNvSpPr>
          <p:nvPr/>
        </p:nvSpPr>
        <p:spPr>
          <a:xfrm>
            <a:off x="0" y="113258"/>
            <a:ext cx="9144000" cy="579438"/>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r>
              <a:rPr lang="en-US" altLang="en-US" kern="0" dirty="0" smtClean="0"/>
              <a:t>Transits</a:t>
            </a:r>
            <a:endParaRPr lang="en-US" altLang="en-US" kern="0" dirty="0"/>
          </a:p>
        </p:txBody>
      </p:sp>
      <p:sp>
        <p:nvSpPr>
          <p:cNvPr id="5" name="Rectangle 13"/>
          <p:cNvSpPr txBox="1">
            <a:spLocks noChangeArrowheads="1"/>
          </p:cNvSpPr>
          <p:nvPr/>
        </p:nvSpPr>
        <p:spPr>
          <a:xfrm>
            <a:off x="5677828" y="1268760"/>
            <a:ext cx="3517900" cy="5106987"/>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a:buNone/>
            </a:pPr>
            <a:r>
              <a:rPr lang="en-US" altLang="en-US" kern="0" dirty="0" smtClean="0"/>
              <a:t>On rare occasions, an inner planet will be perfectly aligned with the Sun during inferior conjunction, causing a </a:t>
            </a:r>
            <a:r>
              <a:rPr lang="en-US" altLang="en-US" b="1" kern="0" dirty="0" smtClean="0"/>
              <a:t>transit </a:t>
            </a:r>
            <a:r>
              <a:rPr lang="en-US" altLang="en-US" kern="0" dirty="0" smtClean="0"/>
              <a:t>across Sun</a:t>
            </a:r>
            <a:r>
              <a:rPr lang="en-US" altLang="ja-JP" kern="0" dirty="0" smtClean="0"/>
              <a:t>'s surface.</a:t>
            </a:r>
          </a:p>
          <a:p>
            <a:pPr marL="0" indent="0">
              <a:buNone/>
            </a:pPr>
            <a:r>
              <a:rPr lang="en-US" altLang="en-US" kern="0" dirty="0" smtClean="0"/>
              <a:t>(Historically important for measuring the scale of the Solar System.)</a:t>
            </a:r>
            <a:endParaRPr lang="en-US" altLang="en-US" kern="0" dirty="0"/>
          </a:p>
        </p:txBody>
      </p:sp>
      <p:pic>
        <p:nvPicPr>
          <p:cNvPr id="6" name="Picture 14" descr="S1_05_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 y="1289387"/>
            <a:ext cx="5508625" cy="370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572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The Moon</a:t>
            </a:r>
            <a:endParaRPr lang="en-US" sz="4000" kern="0" dirty="0"/>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192732" y="764704"/>
                <a:ext cx="4235252" cy="320940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Moon’s orbit around Earth is </a:t>
                </a:r>
                <a:r>
                  <a:rPr lang="en-US" i="1" kern="0" dirty="0" smtClean="0"/>
                  <a:t>elliptical </a:t>
                </a:r>
                <a:r>
                  <a:rPr lang="en-US" kern="0" dirty="0" smtClean="0"/>
                  <a:t>(e = </a:t>
                </a:r>
                <a:r>
                  <a:rPr lang="en-CA" dirty="0" smtClean="0"/>
                  <a:t>0.0549)</a:t>
                </a:r>
                <a:endParaRPr lang="en-US" kern="0" dirty="0" smtClean="0"/>
              </a:p>
              <a:p>
                <a:pPr marL="0" indent="0" eaLnBrk="1" hangingPunct="1">
                  <a:buNone/>
                </a:pPr>
                <a:endParaRPr lang="en-US" sz="800" kern="0" dirty="0"/>
              </a:p>
              <a:p>
                <a:pPr marL="0" indent="0" eaLnBrk="1" hangingPunct="1">
                  <a:buNone/>
                </a:pPr>
                <a:r>
                  <a:rPr lang="en-US" kern="0" dirty="0" smtClean="0"/>
                  <a:t>Moon’s axis of rotation is </a:t>
                </a:r>
                <a:r>
                  <a:rPr lang="en-US" i="1" kern="0" dirty="0" smtClean="0"/>
                  <a:t>tilted</a:t>
                </a:r>
                <a:r>
                  <a:rPr lang="en-US" kern="0" dirty="0" smtClean="0"/>
                  <a:t> </a:t>
                </a:r>
                <a14:m>
                  <m:oMath xmlns:m="http://schemas.openxmlformats.org/officeDocument/2006/math">
                    <m:r>
                      <a:rPr lang="en-CA" b="0" i="1" kern="0" smtClean="0">
                        <a:latin typeface="Cambria Math"/>
                      </a:rPr>
                      <m:t>6.58</m:t>
                    </m:r>
                    <m:r>
                      <a:rPr lang="en-CA" b="0" i="1" kern="0" smtClean="0">
                        <a:latin typeface="Cambria Math"/>
                        <a:ea typeface="Cambria Math"/>
                      </a:rPr>
                      <m:t>°</m:t>
                    </m:r>
                  </m:oMath>
                </a14:m>
                <a:r>
                  <a:rPr lang="en-US" kern="0" dirty="0" smtClean="0"/>
                  <a:t> to orbital plane</a:t>
                </a:r>
              </a:p>
              <a:p>
                <a:pPr marL="0" indent="0" eaLnBrk="1" hangingPunct="1">
                  <a:buNone/>
                </a:pPr>
                <a:endParaRPr lang="en-US" sz="800" kern="0" dirty="0" smtClean="0"/>
              </a:p>
              <a:p>
                <a:pPr marL="0" indent="0" eaLnBrk="1" hangingPunct="1">
                  <a:buNone/>
                </a:pPr>
                <a:r>
                  <a:rPr lang="en-US" kern="0" dirty="0" smtClean="0"/>
                  <a:t>Orbital plane is tilted </a:t>
                </a:r>
                <a14:m>
                  <m:oMath xmlns:m="http://schemas.openxmlformats.org/officeDocument/2006/math">
                    <m:r>
                      <a:rPr lang="en-CA" b="0" i="1" kern="0" smtClean="0">
                        <a:latin typeface="Cambria Math"/>
                      </a:rPr>
                      <m:t>5.14</m:t>
                    </m:r>
                    <m:r>
                      <a:rPr lang="en-CA" b="0" i="1" kern="0" smtClean="0">
                        <a:latin typeface="Cambria Math"/>
                        <a:ea typeface="Cambria Math"/>
                      </a:rPr>
                      <m:t>°</m:t>
                    </m:r>
                  </m:oMath>
                </a14:m>
                <a:r>
                  <a:rPr lang="en-US" kern="0" dirty="0" smtClean="0"/>
                  <a:t> to the plane of the ecliptic</a:t>
                </a:r>
                <a:endParaRPr lang="en-US" kern="0" dirty="0"/>
              </a:p>
              <a:p>
                <a:pPr marL="0" indent="0" eaLnBrk="1" hangingPunct="1">
                  <a:buNone/>
                </a:pPr>
                <a:endParaRPr lang="en-US" kern="0" dirty="0" smtClean="0"/>
              </a:p>
              <a:p>
                <a:pPr marL="0" indent="0" eaLnBrk="1" hangingPunct="1">
                  <a:buNone/>
                </a:pPr>
                <a:endParaRPr lang="en-US" kern="0" dirty="0" smtClean="0"/>
              </a:p>
            </p:txBody>
          </p:sp>
        </mc:Choice>
        <mc:Fallback xmlns="">
          <p:sp>
            <p:nvSpPr>
              <p:cNvPr id="5" name="Rectangle 3"/>
              <p:cNvSpPr txBox="1">
                <a:spLocks noRot="1" noChangeAspect="1" noMove="1" noResize="1" noEditPoints="1" noAdjustHandles="1" noChangeArrowheads="1" noChangeShapeType="1" noTextEdit="1"/>
              </p:cNvSpPr>
              <p:nvPr/>
            </p:nvSpPr>
            <p:spPr>
              <a:xfrm>
                <a:off x="192732" y="764704"/>
                <a:ext cx="4235252" cy="3209402"/>
              </a:xfrm>
              <a:prstGeom prst="rect">
                <a:avLst/>
              </a:prstGeom>
              <a:blipFill rotWithShape="1">
                <a:blip r:embed="rId3"/>
                <a:stretch>
                  <a:fillRect l="-3026" t="-1708" r="-144" b="-2467"/>
                </a:stretch>
              </a:blipFill>
            </p:spPr>
            <p:txBody>
              <a:bodyPr/>
              <a:lstStyle/>
              <a:p>
                <a:r>
                  <a:rPr lang="en-CA">
                    <a:noFill/>
                  </a:rPr>
                  <a:t> </a:t>
                </a:r>
              </a:p>
            </p:txBody>
          </p:sp>
        </mc:Fallback>
      </mc:AlternateContent>
      <p:pic>
        <p:nvPicPr>
          <p:cNvPr id="7" name="Picture 18" descr="02_24_Figure_Anno"/>
          <p:cNvPicPr>
            <a:picLocks noChangeAspect="1" noChangeArrowheads="1"/>
          </p:cNvPicPr>
          <p:nvPr/>
        </p:nvPicPr>
        <p:blipFill rotWithShape="1">
          <a:blip r:embed="rId4">
            <a:extLst>
              <a:ext uri="{28A0092B-C50C-407E-A947-70E740481C1C}">
                <a14:useLocalDpi xmlns:a14="http://schemas.microsoft.com/office/drawing/2010/main" val="0"/>
              </a:ext>
            </a:extLst>
          </a:blip>
          <a:srcRect l="1328" t="3007" r="1402" b="6257"/>
          <a:stretch/>
        </p:blipFill>
        <p:spPr bwMode="auto">
          <a:xfrm>
            <a:off x="19585" y="3974106"/>
            <a:ext cx="5776551" cy="28838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upload.wikimedia.org/wikipedia/commons/6/61/Lunar_perturbati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5996" y="0"/>
            <a:ext cx="4608004" cy="429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3145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192732" y="764704"/>
            <a:ext cx="4235252" cy="320940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err="1" smtClean="0"/>
              <a:t>Libration</a:t>
            </a:r>
            <a:r>
              <a:rPr lang="en-CA" kern="0" dirty="0" smtClean="0"/>
              <a:t> in </a:t>
            </a:r>
            <a:r>
              <a:rPr lang="en-CA" kern="0" dirty="0" smtClean="0">
                <a:solidFill>
                  <a:srgbClr val="7030A0"/>
                </a:solidFill>
              </a:rPr>
              <a:t>longitude</a:t>
            </a:r>
            <a:r>
              <a:rPr lang="en-CA" kern="0" dirty="0" smtClean="0"/>
              <a:t> due to varying speed of Moon around elliptical orbit. </a:t>
            </a:r>
            <a:endParaRPr lang="en-US" kern="0" dirty="0" smtClean="0"/>
          </a:p>
        </p:txBody>
      </p:sp>
      <p:sp>
        <p:nvSpPr>
          <p:cNvPr id="4"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Lunar </a:t>
            </a:r>
            <a:r>
              <a:rPr lang="en-US" sz="4000" kern="0" dirty="0" err="1" smtClean="0"/>
              <a:t>Libration</a:t>
            </a:r>
            <a:endParaRPr lang="en-US" sz="4000" kern="0" dirty="0"/>
          </a:p>
        </p:txBody>
      </p:sp>
      <p:pic>
        <p:nvPicPr>
          <p:cNvPr id="7" name="Picture 2" descr="Over one lunar month more than half of the Moon's surface can be seen from the surface of the Earth."/>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88640"/>
            <a:ext cx="4752526" cy="47525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csep10.phys.utk.edu/astr161/lect/history/kepler2.gif"/>
          <p:cNvPicPr>
            <a:picLocks noChangeAspect="1" noChangeArrowheads="1"/>
          </p:cNvPicPr>
          <p:nvPr/>
        </p:nvPicPr>
        <p:blipFill rotWithShape="1">
          <a:blip r:embed="rId4">
            <a:extLst>
              <a:ext uri="{28A0092B-C50C-407E-A947-70E740481C1C}">
                <a14:useLocalDpi xmlns:a14="http://schemas.microsoft.com/office/drawing/2010/main" val="0"/>
              </a:ext>
            </a:extLst>
          </a:blip>
          <a:srcRect l="22171" r="19116"/>
          <a:stretch/>
        </p:blipFill>
        <p:spPr bwMode="auto">
          <a:xfrm>
            <a:off x="230898" y="2357944"/>
            <a:ext cx="3846833" cy="32759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a:xfrm>
            <a:off x="4385580" y="5085184"/>
            <a:ext cx="4722922" cy="1604701"/>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smtClean="0"/>
              <a:t>(Analogous to variations in length of solar day due to Earth’s elliptical orbit around the Sun.)</a:t>
            </a:r>
            <a:endParaRPr lang="en-US" kern="0" dirty="0" smtClean="0"/>
          </a:p>
          <a:p>
            <a:pPr marL="0" indent="0" eaLnBrk="1" hangingPunct="1">
              <a:buNone/>
            </a:pPr>
            <a:endParaRPr lang="en-US" kern="0" dirty="0" smtClean="0"/>
          </a:p>
        </p:txBody>
      </p:sp>
    </p:spTree>
    <p:extLst>
      <p:ext uri="{BB962C8B-B14F-4D97-AF65-F5344CB8AC3E}">
        <p14:creationId xmlns:p14="http://schemas.microsoft.com/office/powerpoint/2010/main" val="31116911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Rectangle 3"/>
              <p:cNvSpPr txBox="1">
                <a:spLocks noChangeArrowheads="1"/>
              </p:cNvSpPr>
              <p:nvPr/>
            </p:nvSpPr>
            <p:spPr>
              <a:xfrm>
                <a:off x="192732" y="764704"/>
                <a:ext cx="4235252" cy="367240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smtClean="0"/>
                  <a:t>Libration in </a:t>
                </a:r>
                <a:r>
                  <a:rPr lang="en-CA" kern="0" dirty="0" smtClean="0">
                    <a:solidFill>
                      <a:srgbClr val="7030A0"/>
                    </a:solidFill>
                  </a:rPr>
                  <a:t>latitude </a:t>
                </a:r>
                <a:r>
                  <a:rPr lang="en-CA" kern="0" dirty="0" smtClean="0"/>
                  <a:t>due to the </a:t>
                </a:r>
                <a14:m>
                  <m:oMath xmlns:m="http://schemas.openxmlformats.org/officeDocument/2006/math">
                    <m:r>
                      <a:rPr lang="en-CA" i="1" kern="0">
                        <a:latin typeface="Cambria Math"/>
                      </a:rPr>
                      <m:t>6.58</m:t>
                    </m:r>
                    <m:r>
                      <a:rPr lang="en-CA" i="1" kern="0">
                        <a:latin typeface="Cambria Math"/>
                        <a:ea typeface="Cambria Math"/>
                      </a:rPr>
                      <m:t>° </m:t>
                    </m:r>
                  </m:oMath>
                </a14:m>
                <a:r>
                  <a:rPr lang="en-CA" kern="0" dirty="0" smtClean="0"/>
                  <a:t>tilt of the </a:t>
                </a:r>
                <a:r>
                  <a:rPr lang="en-US" kern="0" dirty="0" smtClean="0"/>
                  <a:t>Moon’s rotation axis relative to its </a:t>
                </a:r>
                <a:r>
                  <a:rPr lang="en-US" kern="0" dirty="0"/>
                  <a:t>orbital </a:t>
                </a:r>
                <a:r>
                  <a:rPr lang="en-US" kern="0" dirty="0" smtClean="0"/>
                  <a:t>plane.</a:t>
                </a:r>
              </a:p>
              <a:p>
                <a:pPr marL="0" indent="0" eaLnBrk="1" hangingPunct="1">
                  <a:buNone/>
                </a:pPr>
                <a:endParaRPr lang="en-US" kern="0" dirty="0" smtClean="0"/>
              </a:p>
            </p:txBody>
          </p:sp>
        </mc:Choice>
        <mc:Fallback xmlns="">
          <p:sp>
            <p:nvSpPr>
              <p:cNvPr id="9" name="Rectangle 3"/>
              <p:cNvSpPr txBox="1">
                <a:spLocks noRot="1" noChangeAspect="1" noMove="1" noResize="1" noEditPoints="1" noAdjustHandles="1" noChangeArrowheads="1" noChangeShapeType="1" noTextEdit="1"/>
              </p:cNvSpPr>
              <p:nvPr/>
            </p:nvSpPr>
            <p:spPr>
              <a:xfrm>
                <a:off x="192732" y="764704"/>
                <a:ext cx="4235252" cy="3672408"/>
              </a:xfrm>
              <a:prstGeom prst="rect">
                <a:avLst/>
              </a:prstGeom>
              <a:blipFill rotWithShape="1">
                <a:blip r:embed="rId3"/>
                <a:stretch>
                  <a:fillRect l="-3026" t="-1493" r="-2450"/>
                </a:stretch>
              </a:blipFill>
            </p:spPr>
            <p:txBody>
              <a:bodyPr/>
              <a:lstStyle/>
              <a:p>
                <a:r>
                  <a:rPr lang="en-CA">
                    <a:noFill/>
                  </a:rPr>
                  <a:t> </a:t>
                </a:r>
              </a:p>
            </p:txBody>
          </p:sp>
        </mc:Fallback>
      </mc:AlternateContent>
      <p:sp>
        <p:nvSpPr>
          <p:cNvPr id="4"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Lunar </a:t>
            </a:r>
            <a:r>
              <a:rPr lang="en-US" sz="4000" kern="0" dirty="0" err="1" smtClean="0"/>
              <a:t>Libration</a:t>
            </a:r>
            <a:endParaRPr lang="en-US" sz="4000" kern="0" dirty="0"/>
          </a:p>
        </p:txBody>
      </p:sp>
      <p:pic>
        <p:nvPicPr>
          <p:cNvPr id="7" name="Picture 2" descr="Over one lunar month more than half of the Moon's surface can be seen from the surface of the Earth."/>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88640"/>
            <a:ext cx="4752526" cy="47525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3"/>
              <p:cNvSpPr txBox="1">
                <a:spLocks noChangeArrowheads="1"/>
              </p:cNvSpPr>
              <p:nvPr/>
            </p:nvSpPr>
            <p:spPr>
              <a:xfrm>
                <a:off x="4355976" y="5021796"/>
                <a:ext cx="4752526" cy="1836204"/>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t>(Analogous to the origin of seasons on Earth due to the </a:t>
                </a:r>
                <a14:m>
                  <m:oMath xmlns:m="http://schemas.openxmlformats.org/officeDocument/2006/math">
                    <m:r>
                      <a:rPr lang="en-CA" b="0" i="1" kern="0" smtClean="0">
                        <a:latin typeface="Cambria Math"/>
                      </a:rPr>
                      <m:t>23.5</m:t>
                    </m:r>
                    <m:r>
                      <a:rPr lang="en-CA" i="1" kern="0">
                        <a:latin typeface="Cambria Math"/>
                        <a:ea typeface="Cambria Math"/>
                      </a:rPr>
                      <m:t>°</m:t>
                    </m:r>
                  </m:oMath>
                </a14:m>
                <a:r>
                  <a:rPr lang="en-US" kern="0" dirty="0" smtClean="0"/>
                  <a:t> tilt of Earth’s rotation axis relative to the ecliptic.)</a:t>
                </a:r>
                <a:endParaRPr lang="en-US" kern="0" dirty="0"/>
              </a:p>
              <a:p>
                <a:pPr marL="0" indent="0" eaLnBrk="1" hangingPunct="1">
                  <a:buNone/>
                </a:pPr>
                <a:endParaRPr lang="en-US" kern="0" dirty="0" smtClean="0"/>
              </a:p>
              <a:p>
                <a:pPr marL="0" indent="0" eaLnBrk="1" hangingPunct="1">
                  <a:buNone/>
                </a:pPr>
                <a:endParaRPr lang="en-US" kern="0" dirty="0" smtClean="0"/>
              </a:p>
            </p:txBody>
          </p:sp>
        </mc:Choice>
        <mc:Fallback xmlns="">
          <p:sp>
            <p:nvSpPr>
              <p:cNvPr id="6" name="Rectangle 3"/>
              <p:cNvSpPr txBox="1">
                <a:spLocks noRot="1" noChangeAspect="1" noMove="1" noResize="1" noEditPoints="1" noAdjustHandles="1" noChangeArrowheads="1" noChangeShapeType="1" noTextEdit="1"/>
              </p:cNvSpPr>
              <p:nvPr/>
            </p:nvSpPr>
            <p:spPr>
              <a:xfrm>
                <a:off x="4355976" y="5021796"/>
                <a:ext cx="4752526" cy="1836204"/>
              </a:xfrm>
              <a:prstGeom prst="rect">
                <a:avLst/>
              </a:prstGeom>
              <a:blipFill rotWithShape="1">
                <a:blip r:embed="rId5"/>
                <a:stretch>
                  <a:fillRect l="-2696" t="-2990" b="-7641"/>
                </a:stretch>
              </a:blipFill>
            </p:spPr>
            <p:txBody>
              <a:bodyPr/>
              <a:lstStyle/>
              <a:p>
                <a:r>
                  <a:rPr lang="en-CA">
                    <a:noFill/>
                  </a:rPr>
                  <a:t> </a:t>
                </a:r>
              </a:p>
            </p:txBody>
          </p:sp>
        </mc:Fallback>
      </mc:AlternateContent>
      <p:pic>
        <p:nvPicPr>
          <p:cNvPr id="8" name="Picture 2" descr="02-15a"/>
          <p:cNvPicPr>
            <a:picLocks noChangeAspect="1" noChangeArrowheads="1"/>
          </p:cNvPicPr>
          <p:nvPr/>
        </p:nvPicPr>
        <p:blipFill rotWithShape="1">
          <a:blip r:embed="rId6"/>
          <a:srcRect l="18906" t="29776" r="19935" b="35158"/>
          <a:stretch/>
        </p:blipFill>
        <p:spPr bwMode="auto">
          <a:xfrm>
            <a:off x="218772" y="5179009"/>
            <a:ext cx="3794390" cy="1631634"/>
          </a:xfrm>
          <a:prstGeom prst="rect">
            <a:avLst/>
          </a:prstGeom>
          <a:noFill/>
          <a:ln w="9525">
            <a:noFill/>
            <a:miter lim="800000"/>
            <a:headEnd/>
            <a:tailEnd/>
          </a:ln>
        </p:spPr>
      </p:pic>
    </p:spTree>
    <p:extLst>
      <p:ext uri="{BB962C8B-B14F-4D97-AF65-F5344CB8AC3E}">
        <p14:creationId xmlns:p14="http://schemas.microsoft.com/office/powerpoint/2010/main" val="11633712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192732" y="764704"/>
            <a:ext cx="4235252" cy="367240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smtClean="0">
                <a:solidFill>
                  <a:srgbClr val="7030A0"/>
                </a:solidFill>
              </a:rPr>
              <a:t>Diurnal</a:t>
            </a:r>
            <a:r>
              <a:rPr lang="en-CA" kern="0" dirty="0" smtClean="0"/>
              <a:t> (“daily”) </a:t>
            </a:r>
            <a:r>
              <a:rPr lang="en-CA" kern="0" dirty="0" err="1" smtClean="0"/>
              <a:t>libration</a:t>
            </a:r>
            <a:r>
              <a:rPr lang="en-CA" kern="0" dirty="0" smtClean="0"/>
              <a:t> due to Earth’s rotation, carrying observers from one side of the Earth to the other, allowing observers to see a little bit around the Moon, to one side or the other. </a:t>
            </a:r>
            <a:endParaRPr lang="en-US" kern="0" dirty="0" smtClean="0"/>
          </a:p>
          <a:p>
            <a:pPr marL="0" indent="0" eaLnBrk="1" hangingPunct="1">
              <a:buNone/>
            </a:pPr>
            <a:endParaRPr lang="en-US" kern="0" dirty="0" smtClean="0"/>
          </a:p>
        </p:txBody>
      </p:sp>
      <p:sp>
        <p:nvSpPr>
          <p:cNvPr id="4"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Lunar </a:t>
            </a:r>
            <a:r>
              <a:rPr lang="en-US" sz="4000" kern="0" dirty="0" err="1" smtClean="0"/>
              <a:t>Libration</a:t>
            </a:r>
            <a:endParaRPr lang="en-US" sz="4000" kern="0" dirty="0"/>
          </a:p>
        </p:txBody>
      </p:sp>
      <p:pic>
        <p:nvPicPr>
          <p:cNvPr id="7" name="Picture 2" descr="Over one lunar month more than half of the Moon's surface can be seen from the surface of the Earth."/>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88640"/>
            <a:ext cx="4752526" cy="475252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3513584" y="5312060"/>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 name="Oval 7"/>
          <p:cNvSpPr/>
          <p:nvPr/>
        </p:nvSpPr>
        <p:spPr>
          <a:xfrm>
            <a:off x="323528" y="5013176"/>
            <a:ext cx="1512168" cy="15121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5" name="Straight Connector 4"/>
          <p:cNvCxnSpPr/>
          <p:nvPr/>
        </p:nvCxnSpPr>
        <p:spPr>
          <a:xfrm flipV="1">
            <a:off x="827584" y="6093296"/>
            <a:ext cx="4320480" cy="5040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079612" y="4941168"/>
            <a:ext cx="3456384" cy="158417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3947634" y="6142154"/>
            <a:ext cx="122312" cy="122312"/>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0" name="Oval 19"/>
          <p:cNvSpPr/>
          <p:nvPr/>
        </p:nvSpPr>
        <p:spPr>
          <a:xfrm>
            <a:off x="3705436" y="6115818"/>
            <a:ext cx="122312" cy="122312"/>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070093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ile:Lunar perigee apog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44" y="1314040"/>
            <a:ext cx="8920825" cy="54082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Also: fluctuations in the Moon’s apparent size due to the eccentricity of its orbit.</a:t>
            </a:r>
            <a:endParaRPr lang="en-US" sz="4000" kern="0" dirty="0"/>
          </a:p>
        </p:txBody>
      </p:sp>
    </p:spTree>
    <p:extLst>
      <p:ext uri="{BB962C8B-B14F-4D97-AF65-F5344CB8AC3E}">
        <p14:creationId xmlns:p14="http://schemas.microsoft.com/office/powerpoint/2010/main" val="33010922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Eclipses</a:t>
            </a:r>
            <a:endParaRPr lang="en-US" sz="4000" kern="0" dirty="0"/>
          </a:p>
        </p:txBody>
      </p:sp>
      <p:pic>
        <p:nvPicPr>
          <p:cNvPr id="7" name="Picture 18" descr="02_24_Figure_Anno"/>
          <p:cNvPicPr>
            <a:picLocks noChangeAspect="1" noChangeArrowheads="1"/>
          </p:cNvPicPr>
          <p:nvPr/>
        </p:nvPicPr>
        <p:blipFill rotWithShape="1">
          <a:blip r:embed="rId3">
            <a:extLst>
              <a:ext uri="{28A0092B-C50C-407E-A947-70E740481C1C}">
                <a14:useLocalDpi xmlns:a14="http://schemas.microsoft.com/office/drawing/2010/main" val="0"/>
              </a:ext>
            </a:extLst>
          </a:blip>
          <a:srcRect l="1328" t="3007" r="1402" b="6257"/>
          <a:stretch/>
        </p:blipFill>
        <p:spPr bwMode="auto">
          <a:xfrm>
            <a:off x="1115616" y="3789040"/>
            <a:ext cx="6147247" cy="30689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0" y="821553"/>
            <a:ext cx="9144000" cy="4068762"/>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r>
              <a:rPr lang="en-US" kern="0" dirty="0" smtClean="0">
                <a:solidFill>
                  <a:srgbClr val="7030A0"/>
                </a:solidFill>
                <a:ea typeface="ＭＳ Ｐゴシック" charset="0"/>
                <a:cs typeface="ＭＳ Ｐゴシック" charset="0"/>
              </a:rPr>
              <a:t>Lunar Eclipse: </a:t>
            </a:r>
            <a:r>
              <a:rPr lang="en-US" kern="0" dirty="0" smtClean="0">
                <a:ea typeface="ＭＳ Ｐゴシック" charset="0"/>
                <a:cs typeface="ＭＳ Ｐゴシック" charset="0"/>
              </a:rPr>
              <a:t>when the Moon passes through the Earth</a:t>
            </a:r>
            <a:r>
              <a:rPr lang="en-CA" kern="0" dirty="0" smtClean="0">
                <a:ea typeface="ＭＳ Ｐゴシック" charset="0"/>
                <a:cs typeface="ＭＳ Ｐゴシック" charset="0"/>
              </a:rPr>
              <a:t>’</a:t>
            </a:r>
            <a:r>
              <a:rPr lang="en-US" kern="0" dirty="0" smtClean="0">
                <a:ea typeface="ＭＳ Ｐゴシック" charset="0"/>
                <a:cs typeface="ＭＳ Ｐゴシック" charset="0"/>
              </a:rPr>
              <a:t>s shadow (the Moon disappears, or </a:t>
            </a:r>
            <a:r>
              <a:rPr lang="en-CA" kern="0" dirty="0" smtClean="0">
                <a:ea typeface="ＭＳ Ｐゴシック" charset="0"/>
                <a:cs typeface="ＭＳ Ｐゴシック" charset="0"/>
              </a:rPr>
              <a:t>“</a:t>
            </a:r>
            <a:r>
              <a:rPr lang="en-US" kern="0" dirty="0" smtClean="0">
                <a:ea typeface="ＭＳ Ｐゴシック" charset="0"/>
                <a:cs typeface="ＭＳ Ｐゴシック" charset="0"/>
              </a:rPr>
              <a:t>is eclipsed</a:t>
            </a:r>
            <a:r>
              <a:rPr lang="en-CA" kern="0" dirty="0" smtClean="0">
                <a:ea typeface="ＭＳ Ｐゴシック" charset="0"/>
                <a:cs typeface="ＭＳ Ｐゴシック" charset="0"/>
              </a:rPr>
              <a:t>”</a:t>
            </a:r>
            <a:r>
              <a:rPr lang="en-US" kern="0" dirty="0" smtClean="0">
                <a:ea typeface="ＭＳ Ｐゴシック" charset="0"/>
                <a:cs typeface="ＭＳ Ｐゴシック" charset="0"/>
              </a:rPr>
              <a:t>)</a:t>
            </a:r>
          </a:p>
          <a:p>
            <a:pPr lvl="1" eaLnBrk="1" hangingPunct="1"/>
            <a:r>
              <a:rPr lang="en-US" sz="2800" kern="0" dirty="0" smtClean="0">
                <a:solidFill>
                  <a:srgbClr val="7030A0"/>
                </a:solidFill>
                <a:ea typeface="ＭＳ Ｐゴシック" charset="0"/>
              </a:rPr>
              <a:t>can happen </a:t>
            </a:r>
            <a:r>
              <a:rPr lang="en-US" sz="2800" b="1" kern="0" dirty="0" smtClean="0">
                <a:solidFill>
                  <a:srgbClr val="7030A0"/>
                </a:solidFill>
                <a:ea typeface="ＭＳ Ｐゴシック" charset="0"/>
              </a:rPr>
              <a:t>only </a:t>
            </a:r>
            <a:r>
              <a:rPr lang="en-US" sz="2800" kern="0" dirty="0" smtClean="0">
                <a:solidFill>
                  <a:srgbClr val="7030A0"/>
                </a:solidFill>
                <a:ea typeface="ＭＳ Ｐゴシック" charset="0"/>
              </a:rPr>
              <a:t>at</a:t>
            </a:r>
            <a:r>
              <a:rPr lang="en-US" sz="2800" b="1" kern="0" dirty="0" smtClean="0">
                <a:solidFill>
                  <a:srgbClr val="7030A0"/>
                </a:solidFill>
                <a:ea typeface="ＭＳ Ｐゴシック" charset="0"/>
              </a:rPr>
              <a:t> full </a:t>
            </a:r>
            <a:r>
              <a:rPr lang="en-US" sz="2800" kern="0" dirty="0" smtClean="0">
                <a:solidFill>
                  <a:srgbClr val="7030A0"/>
                </a:solidFill>
                <a:ea typeface="ＭＳ Ｐゴシック" charset="0"/>
              </a:rPr>
              <a:t>Moon (but not </a:t>
            </a:r>
            <a:r>
              <a:rPr lang="en-US" sz="2800" i="1" kern="0" dirty="0" smtClean="0">
                <a:solidFill>
                  <a:srgbClr val="7030A0"/>
                </a:solidFill>
                <a:ea typeface="ＭＳ Ｐゴシック" charset="0"/>
              </a:rPr>
              <a:t>all</a:t>
            </a:r>
            <a:r>
              <a:rPr lang="en-US" sz="2800" kern="0" dirty="0" smtClean="0">
                <a:solidFill>
                  <a:srgbClr val="7030A0"/>
                </a:solidFill>
                <a:ea typeface="ＭＳ Ｐゴシック" charset="0"/>
              </a:rPr>
              <a:t> full Moons!)</a:t>
            </a:r>
          </a:p>
          <a:p>
            <a:pPr eaLnBrk="1" hangingPunct="1"/>
            <a:r>
              <a:rPr lang="en-US" kern="0" dirty="0" smtClean="0">
                <a:solidFill>
                  <a:srgbClr val="7030A0"/>
                </a:solidFill>
                <a:ea typeface="ＭＳ Ｐゴシック" charset="0"/>
                <a:cs typeface="ＭＳ Ｐゴシック" charset="0"/>
              </a:rPr>
              <a:t>Solar Eclipse: </a:t>
            </a:r>
            <a:r>
              <a:rPr lang="en-US" kern="0" dirty="0" smtClean="0">
                <a:ea typeface="ＭＳ Ｐゴシック" charset="0"/>
                <a:cs typeface="ＭＳ Ｐゴシック" charset="0"/>
              </a:rPr>
              <a:t>when the Earth passes through the Moon</a:t>
            </a:r>
            <a:r>
              <a:rPr lang="en-CA" kern="0" dirty="0" smtClean="0">
                <a:ea typeface="ＭＳ Ｐゴシック" charset="0"/>
                <a:cs typeface="ＭＳ Ｐゴシック" charset="0"/>
              </a:rPr>
              <a:t>’</a:t>
            </a:r>
            <a:r>
              <a:rPr lang="en-US" kern="0" dirty="0" smtClean="0">
                <a:ea typeface="ＭＳ Ｐゴシック" charset="0"/>
                <a:cs typeface="ＭＳ Ｐゴシック" charset="0"/>
              </a:rPr>
              <a:t>s shadow (the Sun disappears)</a:t>
            </a:r>
          </a:p>
          <a:p>
            <a:pPr lvl="1" eaLnBrk="1" hangingPunct="1"/>
            <a:r>
              <a:rPr lang="en-US" sz="2800" kern="0" dirty="0" smtClean="0">
                <a:solidFill>
                  <a:srgbClr val="7030A0"/>
                </a:solidFill>
                <a:ea typeface="ＭＳ Ｐゴシック" charset="0"/>
              </a:rPr>
              <a:t>can happen </a:t>
            </a:r>
            <a:r>
              <a:rPr lang="en-US" sz="2800" b="1" kern="0" dirty="0" smtClean="0">
                <a:solidFill>
                  <a:srgbClr val="7030A0"/>
                </a:solidFill>
                <a:ea typeface="ＭＳ Ｐゴシック" charset="0"/>
              </a:rPr>
              <a:t>only</a:t>
            </a:r>
            <a:r>
              <a:rPr lang="en-US" sz="2800" kern="0" dirty="0" smtClean="0">
                <a:solidFill>
                  <a:srgbClr val="7030A0"/>
                </a:solidFill>
                <a:ea typeface="ＭＳ Ｐゴシック" charset="0"/>
              </a:rPr>
              <a:t> at</a:t>
            </a:r>
            <a:r>
              <a:rPr lang="en-US" sz="2800" b="1" kern="0" dirty="0" smtClean="0">
                <a:solidFill>
                  <a:srgbClr val="7030A0"/>
                </a:solidFill>
                <a:ea typeface="ＭＳ Ｐゴシック" charset="0"/>
              </a:rPr>
              <a:t> new</a:t>
            </a:r>
            <a:r>
              <a:rPr lang="en-US" sz="2800" kern="0" dirty="0" smtClean="0">
                <a:solidFill>
                  <a:srgbClr val="7030A0"/>
                </a:solidFill>
                <a:ea typeface="ＭＳ Ｐゴシック" charset="0"/>
              </a:rPr>
              <a:t> Moon </a:t>
            </a:r>
            <a:r>
              <a:rPr lang="en-US" sz="2800" kern="0" dirty="0">
                <a:solidFill>
                  <a:srgbClr val="7030A0"/>
                </a:solidFill>
                <a:ea typeface="ＭＳ Ｐゴシック" charset="0"/>
              </a:rPr>
              <a:t>(but not </a:t>
            </a:r>
            <a:r>
              <a:rPr lang="en-US" sz="2800" i="1" kern="0" dirty="0">
                <a:solidFill>
                  <a:srgbClr val="7030A0"/>
                </a:solidFill>
                <a:ea typeface="ＭＳ Ｐゴシック" charset="0"/>
              </a:rPr>
              <a:t>all</a:t>
            </a:r>
            <a:r>
              <a:rPr lang="en-US" sz="2800" kern="0" dirty="0">
                <a:solidFill>
                  <a:srgbClr val="7030A0"/>
                </a:solidFill>
                <a:ea typeface="ＭＳ Ｐゴシック" charset="0"/>
              </a:rPr>
              <a:t> </a:t>
            </a:r>
            <a:r>
              <a:rPr lang="en-US" sz="2800" kern="0" dirty="0" smtClean="0">
                <a:solidFill>
                  <a:srgbClr val="7030A0"/>
                </a:solidFill>
                <a:ea typeface="ＭＳ Ｐゴシック" charset="0"/>
              </a:rPr>
              <a:t>new Moons</a:t>
            </a:r>
            <a:r>
              <a:rPr lang="en-US" sz="2800" kern="0" dirty="0">
                <a:solidFill>
                  <a:srgbClr val="7030A0"/>
                </a:solidFill>
                <a:ea typeface="ＭＳ Ｐゴシック" charset="0"/>
              </a:rPr>
              <a:t>!)</a:t>
            </a:r>
          </a:p>
        </p:txBody>
      </p:sp>
    </p:spTree>
    <p:extLst>
      <p:ext uri="{BB962C8B-B14F-4D97-AF65-F5344CB8AC3E}">
        <p14:creationId xmlns:p14="http://schemas.microsoft.com/office/powerpoint/2010/main" val="16974742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296785" y="764704"/>
            <a:ext cx="8137525" cy="609329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buFont typeface="Wingdings" pitchFamily="-111" charset="2"/>
              <a:buChar char="§"/>
              <a:defRPr/>
            </a:pPr>
            <a:r>
              <a:rPr lang="en-US" kern="0" dirty="0">
                <a:ea typeface="ＭＳ Ｐゴシック" pitchFamily="-111" charset="-128"/>
                <a:cs typeface="ＭＳ Ｐゴシック" pitchFamily="-111" charset="-128"/>
              </a:rPr>
              <a:t>N</a:t>
            </a:r>
            <a:r>
              <a:rPr lang="en-US" kern="0" dirty="0" smtClean="0">
                <a:ea typeface="ＭＳ Ｐゴシック" pitchFamily="-111" charset="-128"/>
                <a:cs typeface="ＭＳ Ｐゴシック" pitchFamily="-111" charset="-128"/>
              </a:rPr>
              <a:t>aked eye astronomy:</a:t>
            </a:r>
          </a:p>
          <a:p>
            <a:pPr lvl="1" eaLnBrk="1" hangingPunct="1">
              <a:buFont typeface="Wingdings" pitchFamily="-111" charset="2"/>
              <a:buChar char="ü"/>
              <a:defRPr/>
            </a:pPr>
            <a:r>
              <a:rPr lang="en-US" sz="2800" kern="0" dirty="0" smtClean="0"/>
              <a:t>stars and constellations (88) / “asterisms”</a:t>
            </a:r>
          </a:p>
          <a:p>
            <a:pPr lvl="1" eaLnBrk="1" hangingPunct="1">
              <a:buFont typeface="Wingdings" pitchFamily="-111" charset="2"/>
              <a:buChar char="ü"/>
              <a:defRPr/>
            </a:pPr>
            <a:r>
              <a:rPr lang="en-US" sz="2800" kern="0" dirty="0" smtClean="0"/>
              <a:t>rotation of the Earth and “sky coordinates”</a:t>
            </a:r>
          </a:p>
          <a:p>
            <a:pPr lvl="1" eaLnBrk="1" hangingPunct="1">
              <a:buFont typeface="Wingdings" pitchFamily="-111" charset="2"/>
              <a:buChar char="ü"/>
              <a:defRPr/>
            </a:pPr>
            <a:r>
              <a:rPr lang="en-US" sz="2800" kern="0" dirty="0" smtClean="0"/>
              <a:t>phases of the moon</a:t>
            </a:r>
          </a:p>
          <a:p>
            <a:pPr lvl="1" eaLnBrk="1" hangingPunct="1">
              <a:buFont typeface="Wingdings" pitchFamily="-111" charset="2"/>
              <a:buChar char="ü"/>
              <a:defRPr/>
            </a:pPr>
            <a:r>
              <a:rPr lang="en-US" sz="2800" kern="0" dirty="0" smtClean="0"/>
              <a:t>the ecliptic: path of the Sun &amp; planets in the sky </a:t>
            </a:r>
          </a:p>
          <a:p>
            <a:pPr lvl="1" eaLnBrk="1" hangingPunct="1">
              <a:buFont typeface="Wingdings" pitchFamily="-111" charset="2"/>
              <a:buChar char="ü"/>
              <a:defRPr/>
            </a:pPr>
            <a:r>
              <a:rPr lang="en-US" sz="2800" kern="0" dirty="0"/>
              <a:t>s</a:t>
            </a:r>
            <a:r>
              <a:rPr lang="en-US" sz="2800" kern="0" dirty="0" smtClean="0"/>
              <a:t>easons</a:t>
            </a:r>
          </a:p>
          <a:p>
            <a:pPr lvl="1" eaLnBrk="1" hangingPunct="1">
              <a:buFont typeface="Wingdings" pitchFamily="-111" charset="2"/>
              <a:buChar char="ü"/>
              <a:defRPr/>
            </a:pPr>
            <a:r>
              <a:rPr lang="en-US" sz="2800" kern="0" dirty="0" smtClean="0"/>
              <a:t>time</a:t>
            </a:r>
          </a:p>
          <a:p>
            <a:pPr eaLnBrk="1" hangingPunct="1">
              <a:buFont typeface="Wingdings" pitchFamily="-111" charset="2"/>
              <a:buChar char="§"/>
              <a:defRPr/>
            </a:pPr>
            <a:r>
              <a:rPr lang="en-US" kern="0" dirty="0" smtClean="0"/>
              <a:t>Main point: Motions appear complex because </a:t>
            </a:r>
          </a:p>
          <a:p>
            <a:pPr marL="971550" lvl="1" indent="-514350" eaLnBrk="1" hangingPunct="1">
              <a:buFont typeface="Wingdings" pitchFamily="-111" charset="2"/>
              <a:buAutoNum type="arabicParenBoth"/>
              <a:defRPr/>
            </a:pPr>
            <a:r>
              <a:rPr lang="en-US" sz="2800" kern="0" dirty="0" smtClean="0"/>
              <a:t>motions are not all circular</a:t>
            </a:r>
          </a:p>
          <a:p>
            <a:pPr marL="971550" lvl="1" indent="-514350" eaLnBrk="1" hangingPunct="1">
              <a:buFont typeface="Wingdings" pitchFamily="-111" charset="2"/>
              <a:buAutoNum type="arabicParenBoth"/>
              <a:defRPr/>
            </a:pPr>
            <a:r>
              <a:rPr lang="en-US" sz="2800" kern="0" dirty="0" smtClean="0"/>
              <a:t>motions are not all in the same plane</a:t>
            </a:r>
          </a:p>
          <a:p>
            <a:pPr marL="971550" lvl="1" indent="-514350" eaLnBrk="1" hangingPunct="1">
              <a:buFont typeface="Wingdings" pitchFamily="-111" charset="2"/>
              <a:buAutoNum type="arabicParenBoth"/>
              <a:defRPr/>
            </a:pPr>
            <a:r>
              <a:rPr lang="en-US" sz="2800" kern="0" dirty="0" smtClean="0"/>
              <a:t>we are on the Earth, spinning and moving</a:t>
            </a:r>
          </a:p>
          <a:p>
            <a:pPr algn="ctr" eaLnBrk="1" hangingPunct="1">
              <a:buFont typeface="Wingdings" pitchFamily="-111" charset="2"/>
              <a:buNone/>
              <a:defRPr/>
            </a:pPr>
            <a:endParaRPr lang="en-US" sz="4000" b="1" kern="0" dirty="0" smtClean="0">
              <a:solidFill>
                <a:srgbClr val="FF3300"/>
              </a:solidFill>
              <a:ea typeface="ＭＳ Ｐゴシック" pitchFamily="-111" charset="-128"/>
              <a:cs typeface="ＭＳ Ｐゴシック" pitchFamily="-111" charset="-128"/>
            </a:endParaRPr>
          </a:p>
          <a:p>
            <a:pPr algn="ctr" eaLnBrk="1" hangingPunct="1">
              <a:buFont typeface="Wingdings" pitchFamily="-111" charset="2"/>
              <a:buNone/>
              <a:defRPr/>
            </a:pPr>
            <a:endParaRPr lang="en-US" sz="2400" kern="0" dirty="0" smtClean="0">
              <a:ea typeface="ＭＳ Ｐゴシック" pitchFamily="-111" charset="-128"/>
              <a:cs typeface="ＭＳ Ｐゴシック" pitchFamily="-111" charset="-128"/>
            </a:endParaRPr>
          </a:p>
        </p:txBody>
      </p:sp>
      <p:sp>
        <p:nvSpPr>
          <p:cNvPr id="5" name="Rectangle 2"/>
          <p:cNvSpPr txBox="1">
            <a:spLocks noChangeArrowheads="1"/>
          </p:cNvSpPr>
          <p:nvPr/>
        </p:nvSpPr>
        <p:spPr>
          <a:xfrm>
            <a:off x="359324" y="260128"/>
            <a:ext cx="7315200" cy="684212"/>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The Sky</a:t>
            </a:r>
          </a:p>
        </p:txBody>
      </p:sp>
      <p:sp>
        <p:nvSpPr>
          <p:cNvPr id="21511" name="Freeform 5"/>
          <p:cNvSpPr>
            <a:spLocks/>
          </p:cNvSpPr>
          <p:nvPr/>
        </p:nvSpPr>
        <p:spPr bwMode="auto">
          <a:xfrm>
            <a:off x="5330825" y="1103313"/>
            <a:ext cx="1588" cy="1587"/>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0"/>
                </a:lnTo>
                <a:close/>
              </a:path>
            </a:pathLst>
          </a:custGeom>
          <a:solidFill>
            <a:schemeClr val="accent1"/>
          </a:solidFill>
          <a:ln w="9525">
            <a:solidFill>
              <a:schemeClr val="tx1"/>
            </a:solidFill>
            <a:round/>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737743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Content Placeholder 5" descr="earthmoon.gif"/>
          <p:cNvPicPr>
            <a:picLocks noGrp="1" noChangeAspect="1"/>
          </p:cNvPicPr>
          <p:nvPr>
            <p:ph idx="4294967295"/>
          </p:nvPr>
        </p:nvPicPr>
        <p:blipFill>
          <a:blip r:embed="rId2">
            <a:extLst>
              <a:ext uri="{28A0092B-C50C-407E-A947-70E740481C1C}">
                <a14:useLocalDpi xmlns:a14="http://schemas.microsoft.com/office/drawing/2010/main" val="0"/>
              </a:ext>
            </a:extLst>
          </a:blip>
          <a:srcRect t="-5409" b="-5409"/>
          <a:stretch>
            <a:fillRect/>
          </a:stretch>
        </p:blipFill>
        <p:spPr>
          <a:xfrm>
            <a:off x="107504" y="260648"/>
            <a:ext cx="6096000" cy="4114800"/>
          </a:xfrm>
          <a:prstGeom prst="rect">
            <a:avLst/>
          </a:prstGeom>
        </p:spPr>
      </p:pic>
      <p:sp>
        <p:nvSpPr>
          <p:cNvPr id="58373" name="TextBox 6"/>
          <p:cNvSpPr txBox="1">
            <a:spLocks noChangeArrowheads="1"/>
          </p:cNvSpPr>
          <p:nvPr/>
        </p:nvSpPr>
        <p:spPr bwMode="auto">
          <a:xfrm>
            <a:off x="6618660" y="1556792"/>
            <a:ext cx="220784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2800" dirty="0">
                <a:solidFill>
                  <a:srgbClr val="009999"/>
                </a:solidFill>
                <a:latin typeface="Calibri" panose="020F0502020204030204" pitchFamily="34" charset="0"/>
              </a:rPr>
              <a:t>Earth – Moon relative </a:t>
            </a:r>
            <a:r>
              <a:rPr lang="en-US" sz="2800" dirty="0" smtClean="0">
                <a:solidFill>
                  <a:srgbClr val="009999"/>
                </a:solidFill>
                <a:latin typeface="Calibri" panose="020F0502020204030204" pitchFamily="34" charset="0"/>
              </a:rPr>
              <a:t>sizes (to scale)</a:t>
            </a:r>
            <a:endParaRPr lang="en-US" sz="2800" dirty="0">
              <a:solidFill>
                <a:srgbClr val="009999"/>
              </a:solidFill>
              <a:latin typeface="Calibri" panose="020F0502020204030204" pitchFamily="34" charset="0"/>
            </a:endParaRPr>
          </a:p>
        </p:txBody>
      </p:sp>
      <p:pic>
        <p:nvPicPr>
          <p:cNvPr id="58374" name="Picture 7" descr="earthmoondistanc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495800"/>
            <a:ext cx="84455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TextBox 8"/>
          <p:cNvSpPr txBox="1">
            <a:spLocks noChangeArrowheads="1"/>
          </p:cNvSpPr>
          <p:nvPr/>
        </p:nvSpPr>
        <p:spPr bwMode="auto">
          <a:xfrm>
            <a:off x="1822450" y="5867400"/>
            <a:ext cx="5562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algn="ctr" eaLnBrk="1" hangingPunct="1"/>
            <a:r>
              <a:rPr lang="en-US" dirty="0">
                <a:solidFill>
                  <a:srgbClr val="009999"/>
                </a:solidFill>
                <a:latin typeface="Calibri" panose="020F0502020204030204" pitchFamily="34" charset="0"/>
              </a:rPr>
              <a:t>Earth – Moon relative </a:t>
            </a:r>
            <a:r>
              <a:rPr lang="en-US" dirty="0" smtClean="0">
                <a:solidFill>
                  <a:srgbClr val="009999"/>
                </a:solidFill>
                <a:latin typeface="Calibri" panose="020F0502020204030204" pitchFamily="34" charset="0"/>
              </a:rPr>
              <a:t>distance (to scale)</a:t>
            </a:r>
            <a:endParaRPr lang="en-US" dirty="0">
              <a:solidFill>
                <a:srgbClr val="009999"/>
              </a:solidFill>
              <a:latin typeface="Calibri" panose="020F0502020204030204" pitchFamily="34" charset="0"/>
            </a:endParaRPr>
          </a:p>
        </p:txBody>
      </p:sp>
    </p:spTree>
    <p:extLst>
      <p:ext uri="{BB962C8B-B14F-4D97-AF65-F5344CB8AC3E}">
        <p14:creationId xmlns:p14="http://schemas.microsoft.com/office/powerpoint/2010/main" val="8991245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More Subtle Topics</a:t>
            </a:r>
            <a:endParaRPr lang="en-US" sz="4000" kern="0" dirty="0"/>
          </a:p>
        </p:txBody>
      </p:sp>
      <p:sp>
        <p:nvSpPr>
          <p:cNvPr id="4" name="Rectangle 3"/>
          <p:cNvSpPr txBox="1">
            <a:spLocks noChangeArrowheads="1"/>
          </p:cNvSpPr>
          <p:nvPr/>
        </p:nvSpPr>
        <p:spPr>
          <a:xfrm>
            <a:off x="192732" y="869354"/>
            <a:ext cx="8267700" cy="428783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r>
              <a:rPr lang="en-US" kern="0" dirty="0" smtClean="0"/>
              <a:t>Time</a:t>
            </a:r>
          </a:p>
          <a:p>
            <a:pPr lvl="1" eaLnBrk="1" hangingPunct="1"/>
            <a:r>
              <a:rPr lang="en-US" sz="2800" kern="0" dirty="0" smtClean="0"/>
              <a:t>Types of “day”, “month”, “year”</a:t>
            </a:r>
          </a:p>
          <a:p>
            <a:pPr lvl="1" eaLnBrk="1" hangingPunct="1"/>
            <a:r>
              <a:rPr lang="en-US" sz="2800" kern="0" dirty="0" smtClean="0"/>
              <a:t>Apparent motion of the Sun: the “</a:t>
            </a:r>
            <a:r>
              <a:rPr lang="en-US" sz="2800" kern="0" dirty="0" err="1" smtClean="0"/>
              <a:t>analemma</a:t>
            </a:r>
            <a:r>
              <a:rPr lang="en-US" sz="2800" kern="0" dirty="0" smtClean="0"/>
              <a:t>”</a:t>
            </a:r>
          </a:p>
          <a:p>
            <a:pPr lvl="1" eaLnBrk="1" hangingPunct="1"/>
            <a:r>
              <a:rPr lang="en-US" sz="2800" kern="0" dirty="0" smtClean="0"/>
              <a:t>Planetary periods</a:t>
            </a:r>
          </a:p>
          <a:p>
            <a:pPr eaLnBrk="1" hangingPunct="1"/>
            <a:r>
              <a:rPr lang="en-US" kern="0" dirty="0" smtClean="0"/>
              <a:t>The Moon</a:t>
            </a:r>
          </a:p>
          <a:p>
            <a:pPr lvl="1" eaLnBrk="1" hangingPunct="1"/>
            <a:r>
              <a:rPr lang="en-US" kern="0" dirty="0" err="1" smtClean="0"/>
              <a:t>Libration</a:t>
            </a:r>
            <a:endParaRPr lang="en-US" kern="0" dirty="0" smtClean="0"/>
          </a:p>
          <a:p>
            <a:pPr lvl="1" eaLnBrk="1" hangingPunct="1"/>
            <a:r>
              <a:rPr lang="en-US" kern="0" dirty="0" smtClean="0"/>
              <a:t>Eclipses</a:t>
            </a:r>
          </a:p>
          <a:p>
            <a:pPr lvl="1" eaLnBrk="1" hangingPunct="1"/>
            <a:r>
              <a:rPr lang="en-US" kern="0" dirty="0" smtClean="0"/>
              <a:t>Precession of the equinoxes</a:t>
            </a:r>
          </a:p>
        </p:txBody>
      </p:sp>
    </p:spTree>
    <p:extLst>
      <p:ext uri="{BB962C8B-B14F-4D97-AF65-F5344CB8AC3E}">
        <p14:creationId xmlns:p14="http://schemas.microsoft.com/office/powerpoint/2010/main" val="25827433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a:xfrm>
            <a:off x="35496" y="125760"/>
            <a:ext cx="6096000" cy="1143000"/>
          </a:xfrm>
        </p:spPr>
        <p:txBody>
          <a:bodyPr/>
          <a:lstStyle/>
          <a:p>
            <a:pPr eaLnBrk="1" hangingPunct="1"/>
            <a:r>
              <a:rPr lang="en-US" sz="4000" dirty="0">
                <a:ea typeface="ＭＳ Ｐゴシック" charset="0"/>
                <a:cs typeface="ＭＳ Ｐゴシック" charset="0"/>
              </a:rPr>
              <a:t>Lunar Eclipse</a:t>
            </a:r>
          </a:p>
        </p:txBody>
      </p:sp>
      <p:pic>
        <p:nvPicPr>
          <p:cNvPr id="59397" name="Picture 3" descr="FG01_02a"/>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87824" y="2258757"/>
            <a:ext cx="5903913" cy="4114800"/>
          </a:xfrm>
          <a:noFill/>
        </p:spPr>
      </p:pic>
      <p:sp>
        <p:nvSpPr>
          <p:cNvPr id="43012" name="Text Box 4"/>
          <p:cNvSpPr txBox="1">
            <a:spLocks noChangeArrowheads="1"/>
          </p:cNvSpPr>
          <p:nvPr/>
        </p:nvSpPr>
        <p:spPr bwMode="auto">
          <a:xfrm>
            <a:off x="0" y="836712"/>
            <a:ext cx="88924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2800" dirty="0">
                <a:solidFill>
                  <a:srgbClr val="009999"/>
                </a:solidFill>
                <a:latin typeface="Calibri" panose="020F0502020204030204" pitchFamily="34" charset="0"/>
              </a:rPr>
              <a:t>Earth is between the Sun and </a:t>
            </a:r>
            <a:r>
              <a:rPr lang="en-US" sz="2800" dirty="0" smtClean="0">
                <a:solidFill>
                  <a:srgbClr val="009999"/>
                </a:solidFill>
                <a:latin typeface="Calibri" panose="020F0502020204030204" pitchFamily="34" charset="0"/>
              </a:rPr>
              <a:t>the Moon. </a:t>
            </a:r>
            <a:endParaRPr lang="en-US" sz="2800" dirty="0">
              <a:solidFill>
                <a:srgbClr val="009999"/>
              </a:solidFill>
              <a:latin typeface="Calibri" panose="020F0502020204030204" pitchFamily="34" charset="0"/>
            </a:endParaRPr>
          </a:p>
          <a:p>
            <a:pPr eaLnBrk="1" hangingPunct="1"/>
            <a:r>
              <a:rPr lang="en-US" sz="2800" dirty="0" smtClean="0">
                <a:solidFill>
                  <a:srgbClr val="009999"/>
                </a:solidFill>
                <a:latin typeface="Calibri" panose="020F0502020204030204" pitchFamily="34" charset="0"/>
              </a:rPr>
              <a:t>The Earth blocks </a:t>
            </a:r>
            <a:r>
              <a:rPr lang="en-US" sz="2800" dirty="0">
                <a:solidFill>
                  <a:srgbClr val="009999"/>
                </a:solidFill>
                <a:latin typeface="Calibri" panose="020F0502020204030204" pitchFamily="34" charset="0"/>
              </a:rPr>
              <a:t>sunlight from illuminating the </a:t>
            </a:r>
            <a:r>
              <a:rPr lang="en-US" sz="2800" dirty="0" smtClean="0">
                <a:solidFill>
                  <a:srgbClr val="009999"/>
                </a:solidFill>
                <a:latin typeface="Calibri" panose="020F0502020204030204" pitchFamily="34" charset="0"/>
              </a:rPr>
              <a:t>Moon</a:t>
            </a:r>
          </a:p>
        </p:txBody>
      </p:sp>
      <p:sp>
        <p:nvSpPr>
          <p:cNvPr id="7" name="Text Box 4"/>
          <p:cNvSpPr txBox="1">
            <a:spLocks noChangeArrowheads="1"/>
          </p:cNvSpPr>
          <p:nvPr/>
        </p:nvSpPr>
        <p:spPr bwMode="auto">
          <a:xfrm>
            <a:off x="0" y="3284984"/>
            <a:ext cx="298782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2800" dirty="0" smtClean="0">
                <a:solidFill>
                  <a:srgbClr val="7030A0"/>
                </a:solidFill>
                <a:latin typeface="Calibri" panose="020F0502020204030204" pitchFamily="34" charset="0"/>
              </a:rPr>
              <a:t>Question: Why is the Moon red? What’s illuminating it?</a:t>
            </a:r>
            <a:endParaRPr lang="en-US" sz="2800" dirty="0">
              <a:solidFill>
                <a:srgbClr val="7030A0"/>
              </a:solidFill>
              <a:latin typeface="Calibri" panose="020F0502020204030204" pitchFamily="34" charset="0"/>
            </a:endParaRPr>
          </a:p>
        </p:txBody>
      </p:sp>
    </p:spTree>
    <p:extLst>
      <p:ext uri="{BB962C8B-B14F-4D97-AF65-F5344CB8AC3E}">
        <p14:creationId xmlns:p14="http://schemas.microsoft.com/office/powerpoint/2010/main" val="39647350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a:xfrm>
            <a:off x="35496" y="125760"/>
            <a:ext cx="6096000" cy="1143000"/>
          </a:xfrm>
        </p:spPr>
        <p:txBody>
          <a:bodyPr/>
          <a:lstStyle/>
          <a:p>
            <a:pPr eaLnBrk="1" hangingPunct="1"/>
            <a:r>
              <a:rPr lang="en-US" sz="4000" dirty="0">
                <a:ea typeface="ＭＳ Ｐゴシック" charset="0"/>
                <a:cs typeface="ＭＳ Ｐゴシック" charset="0"/>
              </a:rPr>
              <a:t>Lunar Eclipse</a:t>
            </a:r>
          </a:p>
        </p:txBody>
      </p:sp>
      <p:sp>
        <p:nvSpPr>
          <p:cNvPr id="43012" name="Text Box 4"/>
          <p:cNvSpPr txBox="1">
            <a:spLocks noChangeArrowheads="1"/>
          </p:cNvSpPr>
          <p:nvPr/>
        </p:nvSpPr>
        <p:spPr bwMode="auto">
          <a:xfrm>
            <a:off x="0" y="836712"/>
            <a:ext cx="88924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2800" dirty="0">
                <a:solidFill>
                  <a:srgbClr val="009999"/>
                </a:solidFill>
                <a:latin typeface="Calibri" panose="020F0502020204030204" pitchFamily="34" charset="0"/>
              </a:rPr>
              <a:t>Earth is between the Sun and </a:t>
            </a:r>
            <a:r>
              <a:rPr lang="en-US" sz="2800" dirty="0" smtClean="0">
                <a:solidFill>
                  <a:srgbClr val="009999"/>
                </a:solidFill>
                <a:latin typeface="Calibri" panose="020F0502020204030204" pitchFamily="34" charset="0"/>
              </a:rPr>
              <a:t>the Moon. </a:t>
            </a:r>
            <a:endParaRPr lang="en-US" sz="2800" dirty="0">
              <a:solidFill>
                <a:srgbClr val="009999"/>
              </a:solidFill>
              <a:latin typeface="Calibri" panose="020F0502020204030204" pitchFamily="34" charset="0"/>
            </a:endParaRPr>
          </a:p>
          <a:p>
            <a:pPr eaLnBrk="1" hangingPunct="1"/>
            <a:r>
              <a:rPr lang="en-US" sz="2800" dirty="0" smtClean="0">
                <a:solidFill>
                  <a:srgbClr val="009999"/>
                </a:solidFill>
                <a:latin typeface="Calibri" panose="020F0502020204030204" pitchFamily="34" charset="0"/>
              </a:rPr>
              <a:t>The Earth blocks </a:t>
            </a:r>
            <a:r>
              <a:rPr lang="en-US" sz="2800" dirty="0">
                <a:solidFill>
                  <a:srgbClr val="009999"/>
                </a:solidFill>
                <a:latin typeface="Calibri" panose="020F0502020204030204" pitchFamily="34" charset="0"/>
              </a:rPr>
              <a:t>sunlight from illuminating the </a:t>
            </a:r>
            <a:r>
              <a:rPr lang="en-US" sz="2800" dirty="0" smtClean="0">
                <a:solidFill>
                  <a:srgbClr val="009999"/>
                </a:solidFill>
                <a:latin typeface="Calibri" panose="020F0502020204030204" pitchFamily="34" charset="0"/>
              </a:rPr>
              <a:t>Moon</a:t>
            </a:r>
          </a:p>
        </p:txBody>
      </p:sp>
      <p:pic>
        <p:nvPicPr>
          <p:cNvPr id="8" name="Picture 2" descr="02-24"/>
          <p:cNvPicPr>
            <a:picLocks noChangeAspect="1" noChangeArrowheads="1"/>
          </p:cNvPicPr>
          <p:nvPr/>
        </p:nvPicPr>
        <p:blipFill rotWithShape="1">
          <a:blip r:embed="rId3">
            <a:extLst>
              <a:ext uri="{28A0092B-C50C-407E-A947-70E740481C1C}">
                <a14:useLocalDpi xmlns:a14="http://schemas.microsoft.com/office/drawing/2010/main" val="0"/>
              </a:ext>
            </a:extLst>
          </a:blip>
          <a:srcRect l="1266" t="22698" b="22366"/>
          <a:stretch/>
        </p:blipFill>
        <p:spPr bwMode="auto">
          <a:xfrm>
            <a:off x="109513" y="2276872"/>
            <a:ext cx="9028253" cy="3767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
          <p:cNvSpPr txBox="1">
            <a:spLocks noChangeArrowheads="1"/>
          </p:cNvSpPr>
          <p:nvPr/>
        </p:nvSpPr>
        <p:spPr bwMode="auto">
          <a:xfrm>
            <a:off x="358775" y="5085184"/>
            <a:ext cx="58074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2800" dirty="0">
                <a:solidFill>
                  <a:srgbClr val="009999"/>
                </a:solidFill>
                <a:latin typeface="Calibri" panose="020F0502020204030204" pitchFamily="34" charset="0"/>
              </a:rPr>
              <a:t>sunlight </a:t>
            </a:r>
            <a:r>
              <a:rPr lang="en-US" sz="2800" u="sng" dirty="0">
                <a:solidFill>
                  <a:srgbClr val="009999"/>
                </a:solidFill>
                <a:latin typeface="Calibri" panose="020F0502020204030204" pitchFamily="34" charset="0"/>
              </a:rPr>
              <a:t>completely</a:t>
            </a:r>
            <a:r>
              <a:rPr lang="en-US" sz="2800" dirty="0">
                <a:solidFill>
                  <a:srgbClr val="009999"/>
                </a:solidFill>
                <a:latin typeface="Calibri" panose="020F0502020204030204" pitchFamily="34" charset="0"/>
              </a:rPr>
              <a:t> blocked in </a:t>
            </a:r>
            <a:r>
              <a:rPr lang="en-US" sz="2800" u="sng" dirty="0">
                <a:solidFill>
                  <a:srgbClr val="009999"/>
                </a:solidFill>
                <a:latin typeface="Calibri" panose="020F0502020204030204" pitchFamily="34" charset="0"/>
              </a:rPr>
              <a:t>umbra</a:t>
            </a:r>
            <a:r>
              <a:rPr lang="en-US" sz="2800" dirty="0">
                <a:solidFill>
                  <a:srgbClr val="009999"/>
                </a:solidFill>
                <a:latin typeface="Calibri" panose="020F0502020204030204" pitchFamily="34" charset="0"/>
              </a:rPr>
              <a:t>, </a:t>
            </a:r>
          </a:p>
          <a:p>
            <a:pPr eaLnBrk="1" hangingPunct="1"/>
            <a:r>
              <a:rPr lang="en-US" sz="2800" u="sng" dirty="0">
                <a:solidFill>
                  <a:srgbClr val="009999"/>
                </a:solidFill>
                <a:latin typeface="Calibri" panose="020F0502020204030204" pitchFamily="34" charset="0"/>
              </a:rPr>
              <a:t>partially</a:t>
            </a:r>
            <a:r>
              <a:rPr lang="en-US" sz="2800" dirty="0">
                <a:solidFill>
                  <a:srgbClr val="009999"/>
                </a:solidFill>
                <a:latin typeface="Calibri" panose="020F0502020204030204" pitchFamily="34" charset="0"/>
              </a:rPr>
              <a:t> blocked in </a:t>
            </a:r>
            <a:r>
              <a:rPr lang="en-US" sz="2800" u="sng" dirty="0">
                <a:solidFill>
                  <a:srgbClr val="009999"/>
                </a:solidFill>
                <a:latin typeface="Calibri" panose="020F0502020204030204" pitchFamily="34" charset="0"/>
              </a:rPr>
              <a:t>penumbra</a:t>
            </a:r>
          </a:p>
        </p:txBody>
      </p:sp>
    </p:spTree>
    <p:extLst>
      <p:ext uri="{BB962C8B-B14F-4D97-AF65-F5344CB8AC3E}">
        <p14:creationId xmlns:p14="http://schemas.microsoft.com/office/powerpoint/2010/main" val="11564413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a:xfrm>
            <a:off x="35496" y="125760"/>
            <a:ext cx="6096000" cy="1143000"/>
          </a:xfrm>
        </p:spPr>
        <p:txBody>
          <a:bodyPr/>
          <a:lstStyle/>
          <a:p>
            <a:pPr eaLnBrk="1" hangingPunct="1"/>
            <a:r>
              <a:rPr lang="en-US" sz="4000" dirty="0">
                <a:ea typeface="ＭＳ Ｐゴシック" charset="0"/>
                <a:cs typeface="ＭＳ Ｐゴシック" charset="0"/>
              </a:rPr>
              <a:t>Lunar Eclipse</a:t>
            </a:r>
          </a:p>
        </p:txBody>
      </p:sp>
      <p:pic>
        <p:nvPicPr>
          <p:cNvPr id="6" name="Picture 11" descr="02_26_Figure_Anno"/>
          <p:cNvPicPr>
            <a:picLocks noChangeAspect="1" noChangeArrowheads="1"/>
          </p:cNvPicPr>
          <p:nvPr/>
        </p:nvPicPr>
        <p:blipFill>
          <a:blip r:embed="rId3">
            <a:extLst>
              <a:ext uri="{28A0092B-C50C-407E-A947-70E740481C1C}">
                <a14:useLocalDpi xmlns:a14="http://schemas.microsoft.com/office/drawing/2010/main" val="0"/>
              </a:ext>
            </a:extLst>
          </a:blip>
          <a:srcRect b="3308"/>
          <a:stretch>
            <a:fillRect/>
          </a:stretch>
        </p:blipFill>
        <p:spPr bwMode="auto">
          <a:xfrm>
            <a:off x="1475656" y="802017"/>
            <a:ext cx="6476107" cy="603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4974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a:xfrm>
            <a:off x="35496" y="125760"/>
            <a:ext cx="6096000" cy="1143000"/>
          </a:xfrm>
        </p:spPr>
        <p:txBody>
          <a:bodyPr/>
          <a:lstStyle/>
          <a:p>
            <a:pPr eaLnBrk="1" hangingPunct="1"/>
            <a:r>
              <a:rPr lang="en-US" sz="4000" dirty="0">
                <a:ea typeface="ＭＳ Ｐゴシック" charset="0"/>
                <a:cs typeface="ＭＳ Ｐゴシック" charset="0"/>
              </a:rPr>
              <a:t>Lunar Eclipse</a:t>
            </a:r>
          </a:p>
        </p:txBody>
      </p:sp>
      <p:pic>
        <p:nvPicPr>
          <p:cNvPr id="8" name="Content Placeholder 5" descr="LunarEclipse2011Dec10WangLetian900c.jpg"/>
          <p:cNvPicPr>
            <a:picLocks noGrp="1" noChangeAspect="1"/>
          </p:cNvPicPr>
          <p:nvPr>
            <p:ph idx="1"/>
          </p:nvPr>
        </p:nvPicPr>
        <p:blipFill>
          <a:blip r:embed="rId3">
            <a:extLst>
              <a:ext uri="{28A0092B-C50C-407E-A947-70E740481C1C}">
                <a14:useLocalDpi xmlns:a14="http://schemas.microsoft.com/office/drawing/2010/main" val="0"/>
              </a:ext>
            </a:extLst>
          </a:blip>
          <a:srcRect l="617" r="617"/>
          <a:stretch>
            <a:fillRect/>
          </a:stretch>
        </p:blipFill>
        <p:spPr>
          <a:xfrm>
            <a:off x="395536" y="836712"/>
            <a:ext cx="8214246" cy="5544616"/>
          </a:xfrm>
        </p:spPr>
      </p:pic>
    </p:spTree>
    <p:extLst>
      <p:ext uri="{BB962C8B-B14F-4D97-AF65-F5344CB8AC3E}">
        <p14:creationId xmlns:p14="http://schemas.microsoft.com/office/powerpoint/2010/main" val="34330889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4" name="Picture 5" descr="sunearth.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100" y="0"/>
            <a:ext cx="5372100"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Box 6"/>
          <p:cNvSpPr txBox="1">
            <a:spLocks noChangeArrowheads="1"/>
          </p:cNvSpPr>
          <p:nvPr/>
        </p:nvSpPr>
        <p:spPr bwMode="auto">
          <a:xfrm>
            <a:off x="6553200" y="1749077"/>
            <a:ext cx="2209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2800" dirty="0">
                <a:solidFill>
                  <a:srgbClr val="009999"/>
                </a:solidFill>
                <a:latin typeface="Calibri" panose="020F0502020204030204" pitchFamily="34" charset="0"/>
              </a:rPr>
              <a:t>Sun – Earth relative </a:t>
            </a:r>
            <a:r>
              <a:rPr lang="en-US" sz="2800" dirty="0" smtClean="0">
                <a:solidFill>
                  <a:srgbClr val="009999"/>
                </a:solidFill>
                <a:latin typeface="Calibri" panose="020F0502020204030204" pitchFamily="34" charset="0"/>
              </a:rPr>
              <a:t>sizes (to scale)</a:t>
            </a:r>
            <a:endParaRPr lang="en-US" sz="2800" dirty="0">
              <a:solidFill>
                <a:srgbClr val="009999"/>
              </a:solidFill>
              <a:latin typeface="Calibri" panose="020F0502020204030204" pitchFamily="34" charset="0"/>
            </a:endParaRPr>
          </a:p>
        </p:txBody>
      </p:sp>
      <p:pic>
        <p:nvPicPr>
          <p:cNvPr id="61446" name="Picture 7" descr="sunearthdistanc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5099209"/>
            <a:ext cx="67818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1259632" y="6396037"/>
            <a:ext cx="5562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algn="ctr" eaLnBrk="1" hangingPunct="1"/>
            <a:r>
              <a:rPr lang="en-US" dirty="0" smtClean="0">
                <a:solidFill>
                  <a:srgbClr val="009999"/>
                </a:solidFill>
                <a:latin typeface="Calibri" panose="020F0502020204030204" pitchFamily="34" charset="0"/>
              </a:rPr>
              <a:t>Sun </a:t>
            </a:r>
            <a:r>
              <a:rPr lang="en-US" dirty="0">
                <a:solidFill>
                  <a:srgbClr val="009999"/>
                </a:solidFill>
                <a:latin typeface="Calibri" panose="020F0502020204030204" pitchFamily="34" charset="0"/>
              </a:rPr>
              <a:t>– </a:t>
            </a:r>
            <a:r>
              <a:rPr lang="en-US" dirty="0" smtClean="0">
                <a:solidFill>
                  <a:srgbClr val="009999"/>
                </a:solidFill>
                <a:latin typeface="Calibri" panose="020F0502020204030204" pitchFamily="34" charset="0"/>
              </a:rPr>
              <a:t>Earth </a:t>
            </a:r>
            <a:r>
              <a:rPr lang="en-US" dirty="0">
                <a:solidFill>
                  <a:srgbClr val="009999"/>
                </a:solidFill>
                <a:latin typeface="Calibri" panose="020F0502020204030204" pitchFamily="34" charset="0"/>
              </a:rPr>
              <a:t>relative </a:t>
            </a:r>
            <a:r>
              <a:rPr lang="en-US" dirty="0" smtClean="0">
                <a:solidFill>
                  <a:srgbClr val="009999"/>
                </a:solidFill>
                <a:latin typeface="Calibri" panose="020F0502020204030204" pitchFamily="34" charset="0"/>
              </a:rPr>
              <a:t>distance (to scale)</a:t>
            </a:r>
            <a:endParaRPr lang="en-US" dirty="0">
              <a:solidFill>
                <a:srgbClr val="009999"/>
              </a:solidFill>
              <a:latin typeface="Calibri" panose="020F0502020204030204" pitchFamily="34" charset="0"/>
            </a:endParaRPr>
          </a:p>
        </p:txBody>
      </p:sp>
    </p:spTree>
    <p:extLst>
      <p:ext uri="{BB962C8B-B14F-4D97-AF65-F5344CB8AC3E}">
        <p14:creationId xmlns:p14="http://schemas.microsoft.com/office/powerpoint/2010/main" val="6668430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2" descr="02-26"/>
          <p:cNvPicPr>
            <a:picLocks noChangeAspect="1" noChangeArrowheads="1"/>
          </p:cNvPicPr>
          <p:nvPr/>
        </p:nvPicPr>
        <p:blipFill rotWithShape="1">
          <a:blip r:embed="rId3">
            <a:extLst>
              <a:ext uri="{28A0092B-C50C-407E-A947-70E740481C1C}">
                <a14:useLocalDpi xmlns:a14="http://schemas.microsoft.com/office/drawing/2010/main" val="0"/>
              </a:ext>
            </a:extLst>
          </a:blip>
          <a:srcRect l="31772" t="1182" r="28607" b="4472"/>
          <a:stretch/>
        </p:blipFill>
        <p:spPr bwMode="auto">
          <a:xfrm>
            <a:off x="5220072" y="188640"/>
            <a:ext cx="3622876" cy="647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 Box 3"/>
          <p:cNvSpPr txBox="1">
            <a:spLocks noChangeArrowheads="1"/>
          </p:cNvSpPr>
          <p:nvPr/>
        </p:nvSpPr>
        <p:spPr bwMode="auto">
          <a:xfrm>
            <a:off x="107826" y="17329"/>
            <a:ext cx="345606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spcBef>
                <a:spcPct val="50000"/>
              </a:spcBef>
            </a:pPr>
            <a:r>
              <a:rPr lang="en-US" sz="4000" dirty="0">
                <a:solidFill>
                  <a:srgbClr val="7030A0"/>
                </a:solidFill>
                <a:latin typeface="Calibri" panose="020F0502020204030204" pitchFamily="34" charset="0"/>
                <a:cs typeface="Arial" charset="0"/>
              </a:rPr>
              <a:t>Types </a:t>
            </a:r>
            <a:r>
              <a:rPr lang="en-US" sz="4000" dirty="0" smtClean="0">
                <a:solidFill>
                  <a:srgbClr val="7030A0"/>
                </a:solidFill>
                <a:latin typeface="Calibri" panose="020F0502020204030204" pitchFamily="34" charset="0"/>
                <a:cs typeface="Arial" charset="0"/>
              </a:rPr>
              <a:t>of Solar </a:t>
            </a:r>
            <a:r>
              <a:rPr lang="en-US" sz="4000" dirty="0">
                <a:solidFill>
                  <a:srgbClr val="7030A0"/>
                </a:solidFill>
                <a:latin typeface="Calibri" panose="020F0502020204030204" pitchFamily="34" charset="0"/>
                <a:cs typeface="Arial" charset="0"/>
              </a:rPr>
              <a:t>Eclipses</a:t>
            </a:r>
          </a:p>
        </p:txBody>
      </p:sp>
      <p:pic>
        <p:nvPicPr>
          <p:cNvPr id="6" name="Picture 2" descr="02-24"/>
          <p:cNvPicPr>
            <a:picLocks noChangeAspect="1" noChangeArrowheads="1"/>
          </p:cNvPicPr>
          <p:nvPr/>
        </p:nvPicPr>
        <p:blipFill rotWithShape="1">
          <a:blip r:embed="rId4">
            <a:extLst>
              <a:ext uri="{28A0092B-C50C-407E-A947-70E740481C1C}">
                <a14:useLocalDpi xmlns:a14="http://schemas.microsoft.com/office/drawing/2010/main" val="0"/>
              </a:ext>
            </a:extLst>
          </a:blip>
          <a:srcRect l="1266" t="22698" b="22366"/>
          <a:stretch/>
        </p:blipFill>
        <p:spPr bwMode="auto">
          <a:xfrm>
            <a:off x="144669" y="2389334"/>
            <a:ext cx="4957684" cy="206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115616" y="5201556"/>
            <a:ext cx="34810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2800" dirty="0" smtClean="0">
                <a:solidFill>
                  <a:srgbClr val="009999"/>
                </a:solidFill>
                <a:latin typeface="Calibri" panose="020F0502020204030204" pitchFamily="34" charset="0"/>
              </a:rPr>
              <a:t>Moon (not Earth)</a:t>
            </a:r>
            <a:endParaRPr lang="en-US" sz="2800" dirty="0">
              <a:solidFill>
                <a:srgbClr val="009999"/>
              </a:solidFill>
              <a:latin typeface="Calibri" panose="020F0502020204030204" pitchFamily="34" charset="0"/>
            </a:endParaRPr>
          </a:p>
        </p:txBody>
      </p:sp>
      <p:cxnSp>
        <p:nvCxnSpPr>
          <p:cNvPr id="8" name="Straight Arrow Connector 7"/>
          <p:cNvCxnSpPr/>
          <p:nvPr/>
        </p:nvCxnSpPr>
        <p:spPr>
          <a:xfrm flipV="1">
            <a:off x="1691680" y="3423764"/>
            <a:ext cx="1296144" cy="1777792"/>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83909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2" descr="FG01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
            <a:ext cx="7829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11720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1"/>
          <p:cNvSpPr>
            <a:spLocks noGrp="1"/>
          </p:cNvSpPr>
          <p:nvPr>
            <p:ph type="dt" sz="quarter" idx="4294967295"/>
          </p:nvPr>
        </p:nvSpPr>
        <p:spPr>
          <a:xfrm>
            <a:off x="3048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CA" sz="1400" smtClean="0">
                <a:solidFill>
                  <a:srgbClr val="FF0000"/>
                </a:solidFill>
              </a:rPr>
              <a:t>L2-Jan 5/12</a:t>
            </a:r>
            <a:endParaRPr lang="en-US" sz="1400">
              <a:solidFill>
                <a:srgbClr val="FF0000"/>
              </a:solidFill>
            </a:endParaRPr>
          </a:p>
        </p:txBody>
      </p:sp>
      <p:sp>
        <p:nvSpPr>
          <p:cNvPr id="686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1400">
                <a:solidFill>
                  <a:srgbClr val="FF0000"/>
                </a:solidFill>
              </a:rPr>
              <a:t>Early Astronomy</a:t>
            </a:r>
          </a:p>
        </p:txBody>
      </p:sp>
      <p:pic>
        <p:nvPicPr>
          <p:cNvPr id="68612" name="Picture 2" descr="02-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4777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5"/>
          <p:cNvSpPr>
            <a:spLocks noGrp="1" noChangeArrowheads="1"/>
          </p:cNvSpPr>
          <p:nvPr>
            <p:ph type="title" idx="4294967295"/>
          </p:nvPr>
        </p:nvSpPr>
        <p:spPr>
          <a:xfrm>
            <a:off x="107504" y="116632"/>
            <a:ext cx="6119813" cy="1223963"/>
          </a:xfrm>
          <a:prstGeom prst="rect">
            <a:avLst/>
          </a:prstGeom>
        </p:spPr>
        <p:txBody>
          <a:bodyPr/>
          <a:lstStyle/>
          <a:p>
            <a:pPr eaLnBrk="1" hangingPunct="1"/>
            <a:r>
              <a:rPr lang="en-CA" sz="4000" dirty="0" smtClean="0"/>
              <a:t>Big Picture</a:t>
            </a:r>
            <a:endParaRPr lang="en-US" sz="4000" dirty="0"/>
          </a:p>
        </p:txBody>
      </p:sp>
      <p:pic>
        <p:nvPicPr>
          <p:cNvPr id="4" name="Picture 3" descr="02_05_Figure_Unanno"/>
          <p:cNvPicPr>
            <a:picLocks noChangeAspect="1" noChangeArrowheads="1"/>
          </p:cNvPicPr>
          <p:nvPr/>
        </p:nvPicPr>
        <p:blipFill>
          <a:blip r:embed="rId3">
            <a:extLst>
              <a:ext uri="{28A0092B-C50C-407E-A947-70E740481C1C}">
                <a14:useLocalDpi xmlns:a14="http://schemas.microsoft.com/office/drawing/2010/main" val="0"/>
              </a:ext>
            </a:extLst>
          </a:blip>
          <a:srcRect b="3033"/>
          <a:stretch>
            <a:fillRect/>
          </a:stretch>
        </p:blipFill>
        <p:spPr bwMode="auto">
          <a:xfrm>
            <a:off x="1034256" y="764704"/>
            <a:ext cx="7075488" cy="5467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2" descr="FG01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7225"/>
            <a:ext cx="914400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3"/>
          <p:cNvSpPr txBox="1">
            <a:spLocks noChangeArrowheads="1"/>
          </p:cNvSpPr>
          <p:nvPr/>
        </p:nvSpPr>
        <p:spPr bwMode="auto">
          <a:xfrm>
            <a:off x="1276350" y="20638"/>
            <a:ext cx="5796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2800" dirty="0">
                <a:solidFill>
                  <a:srgbClr val="009999"/>
                </a:solidFill>
                <a:latin typeface="Calibri" panose="020F0502020204030204" pitchFamily="34" charset="0"/>
              </a:rPr>
              <a:t>paths of total solar eclipses 2006-2030</a:t>
            </a:r>
          </a:p>
        </p:txBody>
      </p:sp>
    </p:spTree>
    <p:extLst>
      <p:ext uri="{BB962C8B-B14F-4D97-AF65-F5344CB8AC3E}">
        <p14:creationId xmlns:p14="http://schemas.microsoft.com/office/powerpoint/2010/main" val="21504374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a:xfrm>
            <a:off x="107504" y="188640"/>
            <a:ext cx="4319934" cy="548680"/>
          </a:xfrm>
        </p:spPr>
        <p:txBody>
          <a:bodyPr/>
          <a:lstStyle/>
          <a:p>
            <a:pPr eaLnBrk="1" hangingPunct="1"/>
            <a:r>
              <a:rPr lang="en-US" sz="4000" dirty="0">
                <a:ea typeface="ＭＳ Ｐゴシック" charset="0"/>
                <a:cs typeface="ＭＳ Ｐゴシック" charset="0"/>
              </a:rPr>
              <a:t>Eclipse </a:t>
            </a:r>
            <a:r>
              <a:rPr lang="en-CA" sz="4000" dirty="0" smtClean="0">
                <a:ea typeface="ＭＳ Ｐゴシック" charset="0"/>
                <a:cs typeface="ＭＳ Ｐゴシック" charset="0"/>
              </a:rPr>
              <a:t>“</a:t>
            </a:r>
            <a:r>
              <a:rPr lang="en-US" sz="4000" dirty="0" smtClean="0">
                <a:ea typeface="ＭＳ Ｐゴシック" charset="0"/>
                <a:cs typeface="ＭＳ Ｐゴシック" charset="0"/>
              </a:rPr>
              <a:t>Seasons</a:t>
            </a:r>
            <a:r>
              <a:rPr lang="en-CA" sz="4000" dirty="0" smtClean="0">
                <a:ea typeface="ＭＳ Ｐゴシック" charset="0"/>
                <a:cs typeface="ＭＳ Ｐゴシック" charset="0"/>
              </a:rPr>
              <a:t>”</a:t>
            </a:r>
            <a:endParaRPr lang="en-US" sz="4000" dirty="0">
              <a:ea typeface="ＭＳ Ｐゴシック" charset="0"/>
              <a:cs typeface="ＭＳ Ｐゴシック" charset="0"/>
            </a:endParaRPr>
          </a:p>
        </p:txBody>
      </p:sp>
      <mc:AlternateContent xmlns:mc="http://schemas.openxmlformats.org/markup-compatibility/2006" xmlns:a14="http://schemas.microsoft.com/office/drawing/2010/main">
        <mc:Choice Requires="a14">
          <p:sp>
            <p:nvSpPr>
              <p:cNvPr id="74757" name="Rectangle 3"/>
              <p:cNvSpPr>
                <a:spLocks noGrp="1" noChangeArrowheads="1"/>
              </p:cNvSpPr>
              <p:nvPr>
                <p:ph type="body" idx="1"/>
              </p:nvPr>
            </p:nvSpPr>
            <p:spPr>
              <a:xfrm>
                <a:off x="179512" y="764704"/>
                <a:ext cx="8856984" cy="3312368"/>
              </a:xfrm>
            </p:spPr>
            <p:txBody>
              <a:bodyPr/>
              <a:lstStyle/>
              <a:p>
                <a:pPr eaLnBrk="1" hangingPunct="1">
                  <a:buFontTx/>
                  <a:buChar char="•"/>
                </a:pPr>
                <a:r>
                  <a:rPr lang="en-US" dirty="0" smtClean="0">
                    <a:ea typeface="ＭＳ Ｐゴシック" charset="0"/>
                    <a:cs typeface="ＭＳ Ｐゴシック" charset="0"/>
                  </a:rPr>
                  <a:t>An eclipse requires Earth, Sun, and Moon to all line up. It seems this would happen each full Moon (giving a lunar eclipse) and each new Moon (giving a solar eclipse).</a:t>
                </a:r>
              </a:p>
              <a:p>
                <a:pPr eaLnBrk="1" hangingPunct="1">
                  <a:buFontTx/>
                  <a:buChar char="•"/>
                </a:pPr>
                <a:r>
                  <a:rPr lang="en-US" dirty="0">
                    <a:ea typeface="ＭＳ Ｐゴシック" charset="0"/>
                    <a:cs typeface="ＭＳ Ｐゴシック" charset="0"/>
                  </a:rPr>
                  <a:t>B</a:t>
                </a:r>
                <a:r>
                  <a:rPr lang="en-US" dirty="0" smtClean="0">
                    <a:ea typeface="ＭＳ Ｐゴシック" charset="0"/>
                    <a:cs typeface="ＭＳ Ｐゴシック" charset="0"/>
                  </a:rPr>
                  <a:t>ut</a:t>
                </a:r>
                <a:r>
                  <a:rPr lang="en-US" dirty="0">
                    <a:ea typeface="ＭＳ Ｐゴシック" charset="0"/>
                    <a:cs typeface="ＭＳ Ｐゴシック" charset="0"/>
                  </a:rPr>
                  <a:t>, </a:t>
                </a:r>
                <a:r>
                  <a:rPr lang="en-US" dirty="0" smtClean="0">
                    <a:ea typeface="ＭＳ Ｐゴシック" charset="0"/>
                    <a:cs typeface="ＭＳ Ｐゴシック" charset="0"/>
                  </a:rPr>
                  <a:t>the Moon’s orbital plane is inclined by about </a:t>
                </a:r>
                <a14:m>
                  <m:oMath xmlns:m="http://schemas.openxmlformats.org/officeDocument/2006/math">
                    <m:r>
                      <a:rPr lang="en-CA" b="0" i="1" smtClean="0">
                        <a:latin typeface="Cambria Math"/>
                        <a:ea typeface="ＭＳ Ｐゴシック" charset="0"/>
                        <a:cs typeface="ＭＳ Ｐゴシック" charset="0"/>
                      </a:rPr>
                      <m:t>5</m:t>
                    </m:r>
                    <m:r>
                      <a:rPr lang="en-CA" b="0" i="1" smtClean="0">
                        <a:latin typeface="Cambria Math"/>
                        <a:ea typeface="Cambria Math"/>
                        <a:cs typeface="ＭＳ Ｐゴシック" charset="0"/>
                      </a:rPr>
                      <m:t>°</m:t>
                    </m:r>
                  </m:oMath>
                </a14:m>
                <a:r>
                  <a:rPr lang="en-US" dirty="0" smtClean="0">
                    <a:ea typeface="ＭＳ Ｐゴシック" charset="0"/>
                    <a:cs typeface="ＭＳ Ｐゴシック" charset="0"/>
                  </a:rPr>
                  <a:t> to the ecliptic, so at full or new Moon, the Moon is usually above or below the ecliptic (no eclipse). </a:t>
                </a:r>
                <a:endParaRPr lang="en-US" dirty="0">
                  <a:ea typeface="ＭＳ Ｐゴシック" charset="0"/>
                  <a:cs typeface="ＭＳ Ｐゴシック" charset="0"/>
                </a:endParaRPr>
              </a:p>
            </p:txBody>
          </p:sp>
        </mc:Choice>
        <mc:Fallback xmlns="">
          <p:sp>
            <p:nvSpPr>
              <p:cNvPr id="74757" name="Rectangle 3"/>
              <p:cNvSpPr>
                <a:spLocks noGrp="1" noRot="1" noChangeAspect="1" noMove="1" noResize="1" noEditPoints="1" noAdjustHandles="1" noChangeArrowheads="1" noChangeShapeType="1" noTextEdit="1"/>
              </p:cNvSpPr>
              <p:nvPr>
                <p:ph type="body" idx="1"/>
              </p:nvPr>
            </p:nvSpPr>
            <p:spPr>
              <a:xfrm>
                <a:off x="179512" y="764704"/>
                <a:ext cx="8856984" cy="3312368"/>
              </a:xfrm>
              <a:blipFill rotWithShape="1">
                <a:blip r:embed="rId3"/>
                <a:stretch>
                  <a:fillRect l="-1376" t="-1838" r="-964"/>
                </a:stretch>
              </a:blipFill>
            </p:spPr>
            <p:txBody>
              <a:bodyPr/>
              <a:lstStyle/>
              <a:p>
                <a:r>
                  <a:rPr lang="en-CA">
                    <a:noFill/>
                  </a:rPr>
                  <a:t> </a:t>
                </a:r>
              </a:p>
            </p:txBody>
          </p:sp>
        </mc:Fallback>
      </mc:AlternateContent>
      <p:pic>
        <p:nvPicPr>
          <p:cNvPr id="6" name="Picture 18" descr="02_24_Figure_Anno"/>
          <p:cNvPicPr>
            <a:picLocks noChangeAspect="1" noChangeArrowheads="1"/>
          </p:cNvPicPr>
          <p:nvPr/>
        </p:nvPicPr>
        <p:blipFill rotWithShape="1">
          <a:blip r:embed="rId4">
            <a:extLst>
              <a:ext uri="{28A0092B-C50C-407E-A947-70E740481C1C}">
                <a14:useLocalDpi xmlns:a14="http://schemas.microsoft.com/office/drawing/2010/main" val="0"/>
              </a:ext>
            </a:extLst>
          </a:blip>
          <a:srcRect l="1328" t="3007" r="1402" b="6257"/>
          <a:stretch/>
        </p:blipFill>
        <p:spPr bwMode="auto">
          <a:xfrm>
            <a:off x="1129970" y="3591657"/>
            <a:ext cx="6535260" cy="3262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324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a:xfrm>
            <a:off x="107504" y="188640"/>
            <a:ext cx="4319934" cy="548680"/>
          </a:xfrm>
        </p:spPr>
        <p:txBody>
          <a:bodyPr/>
          <a:lstStyle/>
          <a:p>
            <a:pPr eaLnBrk="1" hangingPunct="1"/>
            <a:r>
              <a:rPr lang="en-US" sz="4000" dirty="0">
                <a:ea typeface="ＭＳ Ｐゴシック" charset="0"/>
                <a:cs typeface="ＭＳ Ｐゴシック" charset="0"/>
              </a:rPr>
              <a:t>Eclipse </a:t>
            </a:r>
            <a:r>
              <a:rPr lang="en-CA" sz="4000" dirty="0" smtClean="0">
                <a:ea typeface="ＭＳ Ｐゴシック" charset="0"/>
                <a:cs typeface="ＭＳ Ｐゴシック" charset="0"/>
              </a:rPr>
              <a:t>“</a:t>
            </a:r>
            <a:r>
              <a:rPr lang="en-US" sz="4000" dirty="0" smtClean="0">
                <a:ea typeface="ＭＳ Ｐゴシック" charset="0"/>
                <a:cs typeface="ＭＳ Ｐゴシック" charset="0"/>
              </a:rPr>
              <a:t>Seasons</a:t>
            </a:r>
            <a:r>
              <a:rPr lang="en-CA" sz="4000" dirty="0" smtClean="0">
                <a:ea typeface="ＭＳ Ｐゴシック" charset="0"/>
                <a:cs typeface="ＭＳ Ｐゴシック" charset="0"/>
              </a:rPr>
              <a:t>”</a:t>
            </a:r>
            <a:endParaRPr lang="en-US" sz="4000" dirty="0">
              <a:ea typeface="ＭＳ Ｐゴシック" charset="0"/>
              <a:cs typeface="ＭＳ Ｐゴシック" charset="0"/>
            </a:endParaRPr>
          </a:p>
        </p:txBody>
      </p:sp>
      <p:sp>
        <p:nvSpPr>
          <p:cNvPr id="74757" name="Rectangle 3"/>
          <p:cNvSpPr>
            <a:spLocks noGrp="1" noChangeArrowheads="1"/>
          </p:cNvSpPr>
          <p:nvPr>
            <p:ph type="body" idx="1"/>
          </p:nvPr>
        </p:nvSpPr>
        <p:spPr>
          <a:xfrm>
            <a:off x="179512" y="764704"/>
            <a:ext cx="8856984" cy="4114800"/>
          </a:xfrm>
        </p:spPr>
        <p:txBody>
          <a:bodyPr/>
          <a:lstStyle/>
          <a:p>
            <a:pPr eaLnBrk="1" hangingPunct="1">
              <a:buFontTx/>
              <a:buChar char="•"/>
            </a:pPr>
            <a:r>
              <a:rPr lang="en-US" dirty="0" smtClean="0">
                <a:ea typeface="ＭＳ Ｐゴシック" charset="0"/>
                <a:cs typeface="ＭＳ Ｐゴシック" charset="0"/>
              </a:rPr>
              <a:t>We need the </a:t>
            </a:r>
            <a:r>
              <a:rPr lang="en-US" i="1" dirty="0" smtClean="0">
                <a:solidFill>
                  <a:srgbClr val="7030A0"/>
                </a:solidFill>
                <a:ea typeface="ＭＳ Ｐゴシック" charset="0"/>
                <a:cs typeface="ＭＳ Ｐゴシック" charset="0"/>
              </a:rPr>
              <a:t>line of nodes </a:t>
            </a:r>
            <a:r>
              <a:rPr lang="en-US" dirty="0" smtClean="0">
                <a:ea typeface="ＭＳ Ｐゴシック" charset="0"/>
                <a:cs typeface="ＭＳ Ｐゴシック" charset="0"/>
              </a:rPr>
              <a:t>(where the planes cross) to </a:t>
            </a:r>
            <a:r>
              <a:rPr lang="en-US" i="1" dirty="0" smtClean="0">
                <a:ea typeface="ＭＳ Ｐゴシック" charset="0"/>
                <a:cs typeface="ＭＳ Ｐゴシック" charset="0"/>
              </a:rPr>
              <a:t>also</a:t>
            </a:r>
            <a:r>
              <a:rPr lang="en-US" dirty="0" smtClean="0">
                <a:ea typeface="ＭＳ Ｐゴシック" charset="0"/>
                <a:cs typeface="ＭＳ Ｐゴシック" charset="0"/>
              </a:rPr>
              <a:t> line up with the Earth, Sun, and Moon. This happens </a:t>
            </a:r>
            <a:r>
              <a:rPr lang="en-US" dirty="0">
                <a:ea typeface="ＭＳ Ｐゴシック" charset="0"/>
                <a:cs typeface="ＭＳ Ｐゴシック" charset="0"/>
              </a:rPr>
              <a:t>only twice each year </a:t>
            </a:r>
            <a:r>
              <a:rPr lang="en-US" dirty="0" smtClean="0">
                <a:ea typeface="ＭＳ Ｐゴシック" charset="0"/>
                <a:cs typeface="ＭＳ Ｐゴシック" charset="0"/>
                <a:sym typeface="Wingdings" panose="05000000000000000000" pitchFamily="2" charset="2"/>
              </a:rPr>
              <a:t></a:t>
            </a:r>
            <a:r>
              <a:rPr lang="en-US" dirty="0" smtClean="0">
                <a:ea typeface="ＭＳ Ｐゴシック" charset="0"/>
                <a:cs typeface="ＭＳ Ｐゴシック" charset="0"/>
              </a:rPr>
              <a:t> </a:t>
            </a:r>
            <a:r>
              <a:rPr lang="en-US" dirty="0">
                <a:solidFill>
                  <a:srgbClr val="7030A0"/>
                </a:solidFill>
                <a:ea typeface="ＭＳ Ｐゴシック" charset="0"/>
                <a:cs typeface="ＭＳ Ｐゴシック" charset="0"/>
              </a:rPr>
              <a:t>two eclipse </a:t>
            </a:r>
            <a:r>
              <a:rPr lang="en-US" dirty="0" smtClean="0">
                <a:solidFill>
                  <a:srgbClr val="7030A0"/>
                </a:solidFill>
                <a:ea typeface="ＭＳ Ｐゴシック" charset="0"/>
                <a:cs typeface="ＭＳ Ｐゴシック" charset="0"/>
              </a:rPr>
              <a:t>seasons per year</a:t>
            </a:r>
            <a:r>
              <a:rPr lang="en-US" dirty="0" smtClean="0">
                <a:ea typeface="ＭＳ Ｐゴシック" charset="0"/>
                <a:cs typeface="ＭＳ Ｐゴシック" charset="0"/>
              </a:rPr>
              <a:t>.</a:t>
            </a:r>
            <a:endParaRPr lang="en-US" dirty="0">
              <a:ea typeface="ＭＳ Ｐゴシック" charset="0"/>
              <a:cs typeface="ＭＳ Ｐゴシック" charset="0"/>
            </a:endParaRPr>
          </a:p>
        </p:txBody>
      </p:sp>
      <p:pic>
        <p:nvPicPr>
          <p:cNvPr id="8" name="Picture 2" descr="FG01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 y="2549525"/>
            <a:ext cx="9144000"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5616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a:xfrm>
            <a:off x="107504" y="188640"/>
            <a:ext cx="4319934" cy="548680"/>
          </a:xfrm>
        </p:spPr>
        <p:txBody>
          <a:bodyPr/>
          <a:lstStyle/>
          <a:p>
            <a:pPr eaLnBrk="1" hangingPunct="1"/>
            <a:r>
              <a:rPr lang="en-US" sz="4000" dirty="0">
                <a:ea typeface="ＭＳ Ｐゴシック" charset="0"/>
                <a:cs typeface="ＭＳ Ｐゴシック" charset="0"/>
              </a:rPr>
              <a:t>Eclipse </a:t>
            </a:r>
            <a:r>
              <a:rPr lang="en-CA" sz="4000" dirty="0" smtClean="0">
                <a:ea typeface="ＭＳ Ｐゴシック" charset="0"/>
                <a:cs typeface="ＭＳ Ｐゴシック" charset="0"/>
              </a:rPr>
              <a:t>“</a:t>
            </a:r>
            <a:r>
              <a:rPr lang="en-US" sz="4000" dirty="0" smtClean="0">
                <a:ea typeface="ＭＳ Ｐゴシック" charset="0"/>
                <a:cs typeface="ＭＳ Ｐゴシック" charset="0"/>
              </a:rPr>
              <a:t>Seasons</a:t>
            </a:r>
            <a:r>
              <a:rPr lang="en-CA" sz="4000" dirty="0" smtClean="0">
                <a:ea typeface="ＭＳ Ｐゴシック" charset="0"/>
                <a:cs typeface="ＭＳ Ｐゴシック" charset="0"/>
              </a:rPr>
              <a:t>”</a:t>
            </a:r>
            <a:endParaRPr lang="en-US" sz="4000" dirty="0">
              <a:ea typeface="ＭＳ Ｐゴシック" charset="0"/>
              <a:cs typeface="ＭＳ Ｐゴシック" charset="0"/>
            </a:endParaRPr>
          </a:p>
        </p:txBody>
      </p:sp>
      <p:sp>
        <p:nvSpPr>
          <p:cNvPr id="74757" name="Rectangle 3"/>
          <p:cNvSpPr>
            <a:spLocks noGrp="1" noChangeArrowheads="1"/>
          </p:cNvSpPr>
          <p:nvPr>
            <p:ph type="body" idx="1"/>
          </p:nvPr>
        </p:nvSpPr>
        <p:spPr>
          <a:xfrm>
            <a:off x="179512" y="764704"/>
            <a:ext cx="8856984" cy="1872208"/>
          </a:xfrm>
        </p:spPr>
        <p:txBody>
          <a:bodyPr/>
          <a:lstStyle/>
          <a:p>
            <a:pPr eaLnBrk="1" hangingPunct="1">
              <a:buFontTx/>
              <a:buChar char="•"/>
            </a:pPr>
            <a:r>
              <a:rPr lang="en-US" dirty="0" smtClean="0">
                <a:ea typeface="ＭＳ Ｐゴシック" charset="0"/>
                <a:cs typeface="ＭＳ Ｐゴシック" charset="0"/>
              </a:rPr>
              <a:t>Examples of lunar eclipses (note: normally, two per year, about 6 months apart)</a:t>
            </a:r>
          </a:p>
          <a:p>
            <a:pPr eaLnBrk="1" hangingPunct="1">
              <a:buFontTx/>
              <a:buChar char="•"/>
            </a:pPr>
            <a:r>
              <a:rPr lang="en-US" dirty="0" smtClean="0">
                <a:solidFill>
                  <a:srgbClr val="7030A0"/>
                </a:solidFill>
                <a:ea typeface="ＭＳ Ｐゴシック" charset="0"/>
                <a:cs typeface="ＭＳ Ｐゴシック" charset="0"/>
              </a:rPr>
              <a:t>Question: </a:t>
            </a:r>
            <a:r>
              <a:rPr lang="en-US" dirty="0" smtClean="0">
                <a:ea typeface="ＭＳ Ｐゴシック" charset="0"/>
                <a:cs typeface="ＭＳ Ｐゴシック" charset="0"/>
              </a:rPr>
              <a:t>Can you explain the anomalous occurrence of </a:t>
            </a:r>
            <a:r>
              <a:rPr lang="en-US" i="1" dirty="0" smtClean="0">
                <a:ea typeface="ＭＳ Ｐゴシック" charset="0"/>
                <a:cs typeface="ＭＳ Ｐゴシック" charset="0"/>
              </a:rPr>
              <a:t>four</a:t>
            </a:r>
            <a:r>
              <a:rPr lang="en-US" dirty="0" smtClean="0">
                <a:ea typeface="ＭＳ Ｐゴシック" charset="0"/>
                <a:cs typeface="ＭＳ Ｐゴシック" charset="0"/>
              </a:rPr>
              <a:t> eclipses in 2009?</a:t>
            </a:r>
            <a:endParaRPr lang="en-US" dirty="0">
              <a:ea typeface="ＭＳ Ｐゴシック" charset="0"/>
              <a:cs typeface="ＭＳ Ｐゴシック" charset="0"/>
            </a:endParaRPr>
          </a:p>
        </p:txBody>
      </p:sp>
      <p:pic>
        <p:nvPicPr>
          <p:cNvPr id="5" name="Picture 4" descr="02-T01"/>
          <p:cNvPicPr>
            <a:picLocks noChangeAspect="1" noChangeArrowheads="1"/>
          </p:cNvPicPr>
          <p:nvPr/>
        </p:nvPicPr>
        <p:blipFill rotWithShape="1">
          <a:blip r:embed="rId3">
            <a:extLst>
              <a:ext uri="{28A0092B-C50C-407E-A947-70E740481C1C}">
                <a14:useLocalDpi xmlns:a14="http://schemas.microsoft.com/office/drawing/2010/main" val="0"/>
              </a:ext>
            </a:extLst>
          </a:blip>
          <a:srcRect b="14056"/>
          <a:stretch/>
        </p:blipFill>
        <p:spPr>
          <a:xfrm>
            <a:off x="151722" y="2780928"/>
            <a:ext cx="8825565" cy="3846025"/>
          </a:xfrm>
          <a:prstGeom prst="rect">
            <a:avLst/>
          </a:prstGeom>
          <a:noFill/>
        </p:spPr>
      </p:pic>
    </p:spTree>
    <p:extLst>
      <p:ext uri="{BB962C8B-B14F-4D97-AF65-F5344CB8AC3E}">
        <p14:creationId xmlns:p14="http://schemas.microsoft.com/office/powerpoint/2010/main" val="9957726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a:xfrm>
            <a:off x="107504" y="188640"/>
            <a:ext cx="4319934" cy="548680"/>
          </a:xfrm>
        </p:spPr>
        <p:txBody>
          <a:bodyPr/>
          <a:lstStyle/>
          <a:p>
            <a:pPr eaLnBrk="1" hangingPunct="1"/>
            <a:r>
              <a:rPr lang="en-US" sz="4000" dirty="0">
                <a:ea typeface="ＭＳ Ｐゴシック" charset="0"/>
                <a:cs typeface="ＭＳ Ｐゴシック" charset="0"/>
              </a:rPr>
              <a:t>Eclipse </a:t>
            </a:r>
            <a:r>
              <a:rPr lang="en-CA" sz="4000" dirty="0" smtClean="0">
                <a:ea typeface="ＭＳ Ｐゴシック" charset="0"/>
                <a:cs typeface="ＭＳ Ｐゴシック" charset="0"/>
              </a:rPr>
              <a:t>“</a:t>
            </a:r>
            <a:r>
              <a:rPr lang="en-US" sz="4000" dirty="0" smtClean="0">
                <a:ea typeface="ＭＳ Ｐゴシック" charset="0"/>
                <a:cs typeface="ＭＳ Ｐゴシック" charset="0"/>
              </a:rPr>
              <a:t>Seasons</a:t>
            </a:r>
            <a:r>
              <a:rPr lang="en-CA" sz="4000" dirty="0" smtClean="0">
                <a:ea typeface="ＭＳ Ｐゴシック" charset="0"/>
                <a:cs typeface="ＭＳ Ｐゴシック" charset="0"/>
              </a:rPr>
              <a:t>”</a:t>
            </a:r>
            <a:endParaRPr lang="en-US" sz="4000" dirty="0">
              <a:ea typeface="ＭＳ Ｐゴシック" charset="0"/>
              <a:cs typeface="ＭＳ Ｐゴシック" charset="0"/>
            </a:endParaRPr>
          </a:p>
        </p:txBody>
      </p:sp>
      <mc:AlternateContent xmlns:mc="http://schemas.openxmlformats.org/markup-compatibility/2006" xmlns:a14="http://schemas.microsoft.com/office/drawing/2010/main">
        <mc:Choice Requires="a14">
          <p:sp>
            <p:nvSpPr>
              <p:cNvPr id="74757" name="Rectangle 3"/>
              <p:cNvSpPr>
                <a:spLocks noGrp="1" noChangeArrowheads="1"/>
              </p:cNvSpPr>
              <p:nvPr>
                <p:ph type="body" idx="1"/>
              </p:nvPr>
            </p:nvSpPr>
            <p:spPr>
              <a:xfrm>
                <a:off x="179512" y="764704"/>
                <a:ext cx="8856984" cy="4114800"/>
              </a:xfrm>
            </p:spPr>
            <p:txBody>
              <a:bodyPr/>
              <a:lstStyle/>
              <a:p>
                <a:pPr eaLnBrk="1" hangingPunct="1">
                  <a:buFontTx/>
                  <a:buChar char="•"/>
                </a:pPr>
                <a:r>
                  <a:rPr lang="en-US" dirty="0" smtClean="0">
                    <a:ea typeface="ＭＳ Ｐゴシック" charset="0"/>
                    <a:cs typeface="ＭＳ Ｐゴシック" charset="0"/>
                  </a:rPr>
                  <a:t>Eclipse prediction is complicated by the fact that the line of nodes </a:t>
                </a:r>
                <a:r>
                  <a:rPr lang="en-US" i="1" dirty="0" err="1" smtClean="0">
                    <a:ea typeface="ＭＳ Ｐゴシック" charset="0"/>
                    <a:cs typeface="ＭＳ Ｐゴシック" charset="0"/>
                  </a:rPr>
                  <a:t>precesses</a:t>
                </a:r>
                <a:r>
                  <a:rPr lang="en-US" dirty="0" smtClean="0">
                    <a:ea typeface="ＭＳ Ｐゴシック" charset="0"/>
                    <a:cs typeface="ＭＳ Ｐゴシック" charset="0"/>
                  </a:rPr>
                  <a:t> (rotates) with a period of </a:t>
                </a:r>
                <a14:m>
                  <m:oMath xmlns:m="http://schemas.openxmlformats.org/officeDocument/2006/math">
                    <m:r>
                      <a:rPr lang="en-US" i="1" smtClean="0">
                        <a:latin typeface="Cambria Math"/>
                        <a:ea typeface="Cambria Math"/>
                        <a:cs typeface="ＭＳ Ｐゴシック" charset="0"/>
                      </a:rPr>
                      <m:t>≈</m:t>
                    </m:r>
                    <m:r>
                      <a:rPr lang="en-CA" b="0" i="1" smtClean="0">
                        <a:latin typeface="Cambria Math"/>
                        <a:ea typeface="Cambria Math"/>
                        <a:cs typeface="ＭＳ Ｐゴシック" charset="0"/>
                      </a:rPr>
                      <m:t>18</m:t>
                    </m:r>
                  </m:oMath>
                </a14:m>
                <a:r>
                  <a:rPr lang="en-US" dirty="0" smtClean="0">
                    <a:ea typeface="ＭＳ Ｐゴシック" charset="0"/>
                    <a:cs typeface="ＭＳ Ｐゴシック" charset="0"/>
                  </a:rPr>
                  <a:t> years, so eclipse seasons occur </a:t>
                </a:r>
                <a14:m>
                  <m:oMath xmlns:m="http://schemas.openxmlformats.org/officeDocument/2006/math">
                    <m:r>
                      <a:rPr lang="en-US" i="1" smtClean="0">
                        <a:latin typeface="Cambria Math"/>
                        <a:ea typeface="Cambria Math"/>
                        <a:cs typeface="ＭＳ Ｐゴシック" charset="0"/>
                      </a:rPr>
                      <m:t>~</m:t>
                    </m:r>
                    <m:r>
                      <a:rPr lang="en-CA" b="0" i="1" smtClean="0">
                        <a:latin typeface="Cambria Math"/>
                        <a:ea typeface="Cambria Math"/>
                        <a:cs typeface="ＭＳ Ｐゴシック" charset="0"/>
                      </a:rPr>
                      <m:t>20</m:t>
                    </m:r>
                  </m:oMath>
                </a14:m>
                <a:r>
                  <a:rPr lang="en-US" dirty="0" smtClean="0">
                    <a:ea typeface="ＭＳ Ｐゴシック" charset="0"/>
                    <a:cs typeface="ＭＳ Ｐゴシック" charset="0"/>
                  </a:rPr>
                  <a:t> days earlier each year.</a:t>
                </a:r>
              </a:p>
              <a:p>
                <a:pPr eaLnBrk="1" hangingPunct="1">
                  <a:buFontTx/>
                  <a:buChar char="•"/>
                </a:pPr>
                <a:r>
                  <a:rPr lang="en-US" dirty="0" smtClean="0">
                    <a:ea typeface="ＭＳ Ｐゴシック" charset="0"/>
                    <a:cs typeface="ＭＳ Ｐゴシック" charset="0"/>
                  </a:rPr>
                  <a:t>Combined with the </a:t>
                </a:r>
                <a14:m>
                  <m:oMath xmlns:m="http://schemas.openxmlformats.org/officeDocument/2006/math">
                    <m:r>
                      <a:rPr lang="en-CA" b="0" i="1" dirty="0" smtClean="0">
                        <a:latin typeface="Cambria Math"/>
                        <a:ea typeface="ＭＳ Ｐゴシック" charset="0"/>
                        <a:cs typeface="ＭＳ Ｐゴシック" charset="0"/>
                      </a:rPr>
                      <m:t>29</m:t>
                    </m:r>
                    <m:f>
                      <m:fPr>
                        <m:ctrlPr>
                          <a:rPr lang="en-US" i="1" dirty="0">
                            <a:latin typeface="Cambria Math" charset="0"/>
                            <a:ea typeface="ＭＳ Ｐゴシック" charset="0"/>
                          </a:rPr>
                        </m:ctrlPr>
                      </m:fPr>
                      <m:num>
                        <m:r>
                          <a:rPr lang="en-CA" i="1" dirty="0">
                            <a:latin typeface="Cambria Math"/>
                            <a:ea typeface="ＭＳ Ｐゴシック" charset="0"/>
                          </a:rPr>
                          <m:t>1</m:t>
                        </m:r>
                      </m:num>
                      <m:den>
                        <m:r>
                          <a:rPr lang="en-CA" b="0" i="1" dirty="0" smtClean="0">
                            <a:latin typeface="Cambria Math"/>
                            <a:ea typeface="ＭＳ Ｐゴシック" charset="0"/>
                          </a:rPr>
                          <m:t>2</m:t>
                        </m:r>
                      </m:den>
                    </m:f>
                  </m:oMath>
                </a14:m>
                <a:r>
                  <a:rPr lang="en-US" dirty="0">
                    <a:ea typeface="ＭＳ Ｐゴシック" charset="0"/>
                    <a:cs typeface="ＭＳ Ｐゴシック" charset="0"/>
                  </a:rPr>
                  <a:t> </a:t>
                </a:r>
                <a:r>
                  <a:rPr lang="en-US" dirty="0" smtClean="0">
                    <a:ea typeface="ＭＳ Ｐゴシック" charset="0"/>
                    <a:cs typeface="ＭＳ Ｐゴシック" charset="0"/>
                  </a:rPr>
                  <a:t>day lunar cycle makes eclipses recur in a cycle of about </a:t>
                </a:r>
                <a14:m>
                  <m:oMath xmlns:m="http://schemas.openxmlformats.org/officeDocument/2006/math">
                    <m:r>
                      <a:rPr lang="en-US" i="1" dirty="0" smtClean="0">
                        <a:latin typeface="Cambria Math"/>
                        <a:ea typeface="ＭＳ Ｐゴシック" charset="0"/>
                        <a:cs typeface="ＭＳ Ｐゴシック" charset="0"/>
                      </a:rPr>
                      <m:t>18 </m:t>
                    </m:r>
                  </m:oMath>
                </a14:m>
                <a:r>
                  <a:rPr lang="en-US" dirty="0" smtClean="0">
                    <a:ea typeface="ＭＳ Ｐゴシック" charset="0"/>
                    <a:cs typeface="ＭＳ Ｐゴシック" charset="0"/>
                  </a:rPr>
                  <a:t>years </a:t>
                </a:r>
                <a14:m>
                  <m:oMath xmlns:m="http://schemas.openxmlformats.org/officeDocument/2006/math">
                    <m:r>
                      <a:rPr lang="en-CA" b="0" i="0" dirty="0" smtClean="0">
                        <a:latin typeface="Cambria Math"/>
                        <a:ea typeface="ＭＳ Ｐゴシック" charset="0"/>
                        <a:cs typeface="ＭＳ Ｐゴシック" charset="0"/>
                      </a:rPr>
                      <m:t>+</m:t>
                    </m:r>
                    <m:r>
                      <a:rPr lang="en-US" i="1" dirty="0" smtClean="0">
                        <a:latin typeface="Cambria Math"/>
                        <a:ea typeface="ＭＳ Ｐゴシック" charset="0"/>
                        <a:cs typeface="ＭＳ Ｐゴシック" charset="0"/>
                      </a:rPr>
                      <m:t>11</m:t>
                    </m:r>
                    <m:f>
                      <m:fPr>
                        <m:ctrlPr>
                          <a:rPr lang="en-US" i="1" dirty="0" smtClean="0">
                            <a:latin typeface="Cambria Math" charset="0"/>
                            <a:ea typeface="ＭＳ Ｐゴシック" charset="0"/>
                          </a:rPr>
                        </m:ctrlPr>
                      </m:fPr>
                      <m:num>
                        <m:r>
                          <a:rPr lang="en-CA" b="0" i="1" dirty="0" smtClean="0">
                            <a:latin typeface="Cambria Math"/>
                            <a:ea typeface="ＭＳ Ｐゴシック" charset="0"/>
                          </a:rPr>
                          <m:t>1</m:t>
                        </m:r>
                      </m:num>
                      <m:den>
                        <m:r>
                          <a:rPr lang="en-CA" b="0" i="1" dirty="0" smtClean="0">
                            <a:latin typeface="Cambria Math"/>
                            <a:ea typeface="ＭＳ Ｐゴシック" charset="0"/>
                          </a:rPr>
                          <m:t>3</m:t>
                        </m:r>
                      </m:den>
                    </m:f>
                  </m:oMath>
                </a14:m>
                <a:r>
                  <a:rPr lang="en-US" dirty="0" smtClean="0">
                    <a:ea typeface="ＭＳ Ｐゴシック" charset="0"/>
                    <a:cs typeface="ＭＳ Ｐゴシック" charset="0"/>
                  </a:rPr>
                  <a:t> days (the </a:t>
                </a:r>
                <a:r>
                  <a:rPr lang="en-US" dirty="0" err="1" smtClean="0">
                    <a:ea typeface="ＭＳ Ｐゴシック" charset="0"/>
                    <a:cs typeface="ＭＳ Ｐゴシック" charset="0"/>
                  </a:rPr>
                  <a:t>saros</a:t>
                </a:r>
                <a:r>
                  <a:rPr lang="en-US" dirty="0" smtClean="0">
                    <a:ea typeface="ＭＳ Ｐゴシック" charset="0"/>
                    <a:cs typeface="ＭＳ Ｐゴシック" charset="0"/>
                  </a:rPr>
                  <a:t> cycle), but type (e.g., partial or total) and location is hard to predict.</a:t>
                </a:r>
              </a:p>
            </p:txBody>
          </p:sp>
        </mc:Choice>
        <mc:Fallback xmlns="">
          <p:sp>
            <p:nvSpPr>
              <p:cNvPr id="74757" name="Rectangle 3"/>
              <p:cNvSpPr>
                <a:spLocks noGrp="1" noRot="1" noChangeAspect="1" noMove="1" noResize="1" noEditPoints="1" noAdjustHandles="1" noChangeArrowheads="1" noChangeShapeType="1" noTextEdit="1"/>
              </p:cNvSpPr>
              <p:nvPr>
                <p:ph type="body" idx="1"/>
              </p:nvPr>
            </p:nvSpPr>
            <p:spPr>
              <a:xfrm>
                <a:off x="179512" y="764704"/>
                <a:ext cx="8856984" cy="4114800"/>
              </a:xfrm>
              <a:blipFill rotWithShape="1">
                <a:blip r:embed="rId3"/>
                <a:stretch>
                  <a:fillRect l="-1376" t="-1481" r="-964"/>
                </a:stretch>
              </a:blipFill>
            </p:spPr>
            <p:txBody>
              <a:bodyPr/>
              <a:lstStyle/>
              <a:p>
                <a:r>
                  <a:rPr lang="en-CA">
                    <a:noFill/>
                  </a:rPr>
                  <a:t> </a:t>
                </a:r>
              </a:p>
            </p:txBody>
          </p:sp>
        </mc:Fallback>
      </mc:AlternateContent>
      <p:pic>
        <p:nvPicPr>
          <p:cNvPr id="7" name="Picture 2" descr="antikythera_1205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210" y="4058590"/>
            <a:ext cx="3600475" cy="270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
          <p:cNvSpPr txBox="1">
            <a:spLocks noChangeArrowheads="1"/>
          </p:cNvSpPr>
          <p:nvPr/>
        </p:nvSpPr>
        <p:spPr bwMode="auto">
          <a:xfrm>
            <a:off x="107504" y="5147003"/>
            <a:ext cx="471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en-US" altLang="en-US" sz="2800" dirty="0" err="1" smtClean="0">
                <a:solidFill>
                  <a:srgbClr val="7030A0"/>
                </a:solidFill>
                <a:latin typeface="Calibri" panose="020F0502020204030204" pitchFamily="34" charset="0"/>
              </a:rPr>
              <a:t>Antikythera</a:t>
            </a:r>
            <a:r>
              <a:rPr lang="en-US" altLang="en-US" sz="2800" dirty="0" smtClean="0">
                <a:solidFill>
                  <a:srgbClr val="7030A0"/>
                </a:solidFill>
                <a:latin typeface="Calibri" panose="020F0502020204030204" pitchFamily="34" charset="0"/>
              </a:rPr>
              <a:t> Mechanism </a:t>
            </a:r>
            <a:r>
              <a:rPr lang="en-US" altLang="en-US" sz="2800" dirty="0">
                <a:solidFill>
                  <a:srgbClr val="7030A0"/>
                </a:solidFill>
                <a:latin typeface="Calibri" panose="020F0502020204030204" pitchFamily="34" charset="0"/>
              </a:rPr>
              <a:t>(80BC)</a:t>
            </a:r>
          </a:p>
        </p:txBody>
      </p:sp>
    </p:spTree>
    <p:extLst>
      <p:ext uri="{BB962C8B-B14F-4D97-AF65-F5344CB8AC3E}">
        <p14:creationId xmlns:p14="http://schemas.microsoft.com/office/powerpoint/2010/main" val="35193684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a:xfrm>
            <a:off x="107504" y="188640"/>
            <a:ext cx="4319934" cy="548680"/>
          </a:xfrm>
        </p:spPr>
        <p:txBody>
          <a:bodyPr/>
          <a:lstStyle/>
          <a:p>
            <a:pPr eaLnBrk="1" hangingPunct="1"/>
            <a:r>
              <a:rPr lang="en-US" sz="4000" dirty="0">
                <a:ea typeface="ＭＳ Ｐゴシック" charset="0"/>
                <a:cs typeface="ＭＳ Ｐゴシック" charset="0"/>
              </a:rPr>
              <a:t>Eclipse </a:t>
            </a:r>
            <a:r>
              <a:rPr lang="en-CA" sz="4000" dirty="0" smtClean="0">
                <a:ea typeface="ＭＳ Ｐゴシック" charset="0"/>
                <a:cs typeface="ＭＳ Ｐゴシック" charset="0"/>
              </a:rPr>
              <a:t>“</a:t>
            </a:r>
            <a:r>
              <a:rPr lang="en-US" sz="4000" dirty="0" smtClean="0">
                <a:ea typeface="ＭＳ Ｐゴシック" charset="0"/>
                <a:cs typeface="ＭＳ Ｐゴシック" charset="0"/>
              </a:rPr>
              <a:t>Seasons</a:t>
            </a:r>
            <a:r>
              <a:rPr lang="en-CA" sz="4000" dirty="0" smtClean="0">
                <a:ea typeface="ＭＳ Ｐゴシック" charset="0"/>
                <a:cs typeface="ＭＳ Ｐゴシック" charset="0"/>
              </a:rPr>
              <a:t>”</a:t>
            </a:r>
            <a:endParaRPr lang="en-US" sz="4000" dirty="0">
              <a:ea typeface="ＭＳ Ｐゴシック" charset="0"/>
              <a:cs typeface="ＭＳ Ｐゴシック" charset="0"/>
            </a:endParaRPr>
          </a:p>
        </p:txBody>
      </p:sp>
      <p:sp>
        <p:nvSpPr>
          <p:cNvPr id="74757" name="Rectangle 3"/>
          <p:cNvSpPr>
            <a:spLocks noGrp="1" noChangeArrowheads="1"/>
          </p:cNvSpPr>
          <p:nvPr>
            <p:ph type="body" idx="1"/>
          </p:nvPr>
        </p:nvSpPr>
        <p:spPr>
          <a:xfrm>
            <a:off x="179512" y="908720"/>
            <a:ext cx="5616624" cy="2808312"/>
          </a:xfrm>
        </p:spPr>
        <p:txBody>
          <a:bodyPr/>
          <a:lstStyle/>
          <a:p>
            <a:pPr marL="0" indent="0" eaLnBrk="1" hangingPunct="1">
              <a:buNone/>
            </a:pPr>
            <a:r>
              <a:rPr lang="en-CA" dirty="0" smtClean="0"/>
              <a:t>“This </a:t>
            </a:r>
            <a:r>
              <a:rPr lang="en-CA" dirty="0"/>
              <a:t>device is extraordinary, the only thing of its </a:t>
            </a:r>
            <a:r>
              <a:rPr lang="en-CA" dirty="0" smtClean="0"/>
              <a:t>kind …The </a:t>
            </a:r>
            <a:r>
              <a:rPr lang="en-CA" dirty="0"/>
              <a:t>astronomy is exactly right ... in terms of historic and scarcity value, I have to regard this mechanism as being more valuable than the Mona Lisa</a:t>
            </a:r>
            <a:r>
              <a:rPr lang="en-CA" dirty="0" smtClean="0"/>
              <a:t>.”</a:t>
            </a:r>
            <a:endParaRPr lang="en-US" dirty="0" smtClean="0">
              <a:ea typeface="ＭＳ Ｐゴシック" charset="0"/>
              <a:cs typeface="ＭＳ Ｐゴシック" charset="0"/>
            </a:endParaRPr>
          </a:p>
        </p:txBody>
      </p:sp>
      <p:pic>
        <p:nvPicPr>
          <p:cNvPr id="7" name="Picture 2" descr="antikythera_1205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210" y="4058590"/>
            <a:ext cx="3600475" cy="270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Picture 2" descr="https://upload.wikimedia.org/wikipedia/commons/thumb/5/59/AntikytheraMechanismSchematic-Freeth12.png/660px-AntikytheraMechanismSchematic-Freeth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058591"/>
            <a:ext cx="3712560" cy="2700044"/>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s://upload.wikimedia.org/wikipedia/commons/thumb/7/76/Antikythera_model_front_panel_Mogi_Vicentini_2007.JPG/800px-Antikythera_model_front_panel_Mogi_Vicentini_200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332656"/>
            <a:ext cx="2645467"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6411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File:Gyroscope precess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27977" y="1556792"/>
            <a:ext cx="4225652" cy="4225652"/>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data:image/jpeg;base64,/9j/4AAQSkZJRgABAQAAAQABAAD/2wCEAAkGBhQSEBUTEBIUEhUWEhcXExcYFxIXFRUXGBwZFxUTFhgYGyYgGBkkGxQZIC8hIycpLywsFSAyNTAqNSYrLCkBCQoKDQwOFQ8PGTQeHyQtKTUqLC0qKSwsNTU1KTUqLSwtNTI1NS4yKSwpKSwpLSksKiosKSkpKS8sKTUpKSwsLP/AABEIANgA6gMBIgACEQEDEQH/xAAcAAEBAAMBAQEBAAAAAAAAAAAABAMFBgcCAQj/xABKEAACAQIDAwYKBwYDCAMBAAABAgMAEQQSIQUTMQYiMkFRYSMzQlJxcoGRobIHFBVic4KxNERTg5LBJKLRQ1Rjs8LS0/CTo8MI/8QAGQEBAAMBAQAAAAAAAAAAAAAAAAECBQQD/8QAMhEBAAIAAwMJBwUBAAAAAAAAAAECAwQRITGxEhMUMkFRYZHwIzNxcoHB8SJCotHhBf/aAAwDAQACEQMRAD8A9xpSlApSlApSlAr5kkCgsxAABJJ0AA1JJ7K+qnx+BWaNo5L5WsGA0zLcEofusBYjrBNB8bO2rHOt4ydLXVldHW4uMyOAwuDfhrVdcftfZE0Eu8wcYAK5VIObISVBzhgx3Z5ui9FYCBbObW4XlkmbJiF3JIDIOcxynneEGW8bqjRs41C71deNg6OlKUClKUClKUClKUClKUClKUClKUClKUClKUClKUClKUClKUClKUClKUEu0ZmWO6EBi8agkXAzuq3tcX0atdi8MpZWxUObKbiSPOUOoI3kYN+KKbEOBlGtX7V6A/Gh/wCalWCg5WXY80kheKfwcrkNJHI2bdkh7AdFcoj3Qya+GZrqQb2w8pxnZXjdUDKFfU81nMSO4IBUNIpC2zXFmOUGtjNsxSxZSY3PFkIBPrAgq/5ga1u09l7wH6xEJeYV3sQtIoII1Q3OgZrFcx5xsouaDb4LGpNGkkTZkdQyHUXVhcGx14Gs9cOdiTZmlw829u6lihCMGQsVEqX51mkDFdNIQoVcxrYbL5XDmpKjcE5yZ2CBsiBZC9mLB3CEi9yG0BVgA6ilKUClaPlDtWeJ40wyB2eOVgChe5QxhV8YgUHeasSbWGla+XlxkLK8YJUzjRyOdEZyqarbVMPxve7Xy21AdZSubw/K4tiEgaEAlirHeA2IaVLoCozjwNzwIDDTSvmTlDK86xIFUDEZXsSzqiuyESArZDJYMvat+40HTUrlpNu4hJpUKhxvvBjI92U2XKhXTmDwjE3vnsLWr4k2/iwD4MZgI7gQYg2DCItLfMQwGd1yDXmE9TAB1lKm2bM7wxtKoV2jUuozABiASAG1GvUdapoFKUoFKUoFKUoFKUoFKUoFRDa8Z4Z271jmYewqpBq2otjeIj9Wg/ftVPNl/wDhn/7KfaY6o5j/AC2H62qy1KDTbW2naMFo3UCWHnMYUXxqWF2kGpOgHWSBVgxz/wC7y+/D/wDlqflOwGH5xgA3sHjwWj8dHbQa579HsbLW1oIvrknVh39rRf2Y0+sTfwVHpk/0U1RicUkaM8jKiKCWZiAqgcSSeArTLtDFYjXDouGi6pJ0dpHHakAKlB2GRgfuUFGJwkjnMYo1e1g6zSK47swi1HcbjuqCZsQJQkkMM5AWQMHIkGQkLmGRVkILEjo24gXrJNsuYDXakqn8PAhQfQYr2/NXOzYibDy5sTtIyKRkE0K4K6AkaSwGNmtfy0Ld6qNamKzPYibRG+XX4bHSSXCNCCOkpEuZfWVspHtFZzFP/EiH8pz/APqK5ySNZGVU2rHLJeyB1wrG583cbuQH1XFZvtvEYUgYxVMd7CYHweugDOQN2TwAkGXXxpJtSazG+CLRbdOreHDTEgmSK4BAO5a4BtcAmXuHurH9ltfMZEv2iJL8SeJv1kn2mqMPtFHOXVH8xhlfvIB6Q71uO+qqhKL6g/8AHk9iwf3jNPqL/wC8S+6D/wAVW0oIvs49c0x9qD5VFfGGiKTlc7sDEDZmLa5iLi/CthUf7z/JHzGgspSlApSlApSlApSlApSlApSlAqLY3iI/Vq2otjeIj9WgtqTaolML/VyolynJmF1v2HX49XfVdTbTxDJDI8al3VGKKASWa3NFh2m1WrvhW3Vl5y+ExMy8/HSkZucpRRldTezLmsGVh7CAR1Vjn2fOCA20MUxa9gDJwFgT07DpD31bsXZs6KzSQ4iSWRs8hKgDMezMw9/9gKz4qBxLCr4WQu+cRgnDdQDsx8IcoGQa9rAdYrXnEis6ax/FkRhcqsTMTr8bOdxGyAwG8xWIcGxXNwbnABhme1gSp1txBr5Tk1G/CSd+GY+D0uSOs68DqL6a11MfJqfTwGi2yh5ksoBDWGVTpdV430FqyryUnvcRwrrcjfy2JzFhcCKxsxJFW6TEbrcFeixO+vFyWB5IwyLmDvbTrjPEX1sNDVQ5DQ+fJ70/7a3i4LdNu2xeDjbQZGlkdhbQAK7gitqvJmYi/wBYi9kLn4maqWze3rr1yddNtHB7S5HKq+AZy9iwDFbHLa4FgLHnaeiul5B8st+PqmL5z5SEZtd4ttY3vxa3bxF76jW7aWwZIV3xl3oS+dQgUhDbM62JJK2Bt1gHrtXEcq9mmORcTCbXYElfJfirgjttf0jvq8TXM15Fp17p8XletsrbnKRp3x4PQGwwwjLDKM+DkYLEW1+qyHRIrnURMTZDxRiFvYrl3H1WWPxT518yQkn8smrf1BvSK1/J/ake0cD4VQ2ZTHOnVe1mHcCDcenurNydxTjPhpmLSwEDOeMsTX3Mx7SQpVvvxv1WrGvWaWms74bdLxesWrulbFtNSQrgxOdAr2GY9isCVf0Ak9oFWVixMQZGDAMCDcEAg+kHjWLZRvBFfXwSfKKqsqqP95/kj5jVlR/vP8kfMaCylKUClKUClKUClKUClKUClKUCotjeIj9Wrai2P4iP1aC2lYGxsYIBkQFmyqMy3LDUqNdWt1Vhj2zA2TJNG+8z7vKytm3fjMuW98tteyg+dsx3iAyo3hYTZ2KrpKhvceULXUdbADrqPBeFx88h6MCJh07mcLNMfaDAPyGvna23ITCrFkCExyZ5o5RCEWVLlmKhVfzAxBzZTawr65H87CiX+PJLPftWV2aP/wCsoPZQbuvC/pR+lSSWV8JgZCkSErLIhs0rDRlVhqIxw06WvVx9h2/iMsWUXu/N0NjlsSwBGoJAyA9TOtcFNyYw7xbr6vGVIsoVFU6i6lCBdcwBt5rrbgbUHl/0e8iztLFiM3WJBnnYcQt9FB85joPQT1V7htT/AAMkKYNVjjETXi4RuFKAeq1ieeNe3Nwqf6OuST4DDOsZikMkzsZDmBdVJSPQDQZVzcTq5pywEu+izGPxT8Fc+Un3hQl12zdopPGJI+B0IPFSNGVh1EH/ANIrjdqbICtJhW8Wy5oe5CeiPUf4FK+OTG0GgxADspjlIRgFK2fhG+rHjoh9K+bXRcrcN4JZhxhbMfwzzZR6AOd6YxXRgXmttO/1Dnx6Rauvdw7Xn/0d7UOGxxgk0EpMbDqEi3yH26r+YV6ByhG5khxY0EbbqfvglIBY+pIEe/UoftrzHlhhzFiVlTQtZgR1OltflNetYaRMZhAWF0nhs47nWzr8SK68/WJ5OLHbv9etzi/59pry8Gf2zs+HrivfgfRU2yD/AIeL8JPlFScmsW0mFTeG8keaKU9skTGJ2/MUzehhVWx/2eH8GP5RWY1VlR/vP8kfMasqP95/kj5jQWUpSgUpSgUpSgUpSgxYrPkbdZc9ubmvlv1Xtrb0Vr8HPLJcGRUZemm6IZb8OMjAg20YaG3ca2tTYzAh7EEo69BxxF+IPnKbaqdDYdYBAY/qL9eIk9iwAfGM0+zL9KWZvzlfky1+4XHHNu5QEktpboyAcWQ/qp1HeLE2UEX2TH17w+mWZh7i5qPYuxYNwh3MZ54l1VT4RdFk14OANDxFbmotjeIj9WgzRYGNejGi84voqjnN0n0HSPWeus9qUoNNyxx25wUsudUyBWuy5xcMthbtJ0B6iQeqq9hYXdYWCPzII0/pUD+1av6QnI2XirOUvCVuFznnELlt1Br5SfJDE9VdCKDntvsWlyjzVUHsMhY39jxwH21GYd2MzAh8pkVLdHmmdM1+ySGRbcedWzeF2ll3ai+dgHPkcyDgOs3BN+rLX7i9lqiFiSzNIov3PKdLeiYig2uFgCRqg4KoUegC39q5Xln46L8KT5krd4jb6rqI5HS9t4AgjB4as7DS+mbh31zfLCeQzReCy+DfpOPOTzQ1BqJI8wIPWLd47x313uysSMThVMgBzoVkHVmF0kHouGrz+Oc3ysMrWuNbhh1kGw4XFwQOIrrORM/Nlj82QOPQ4t8yOfbUocVymwpODGbVoZMjHtykxMfaQDXVfRbjs+ByHjFIy+xrOPix91Q8pMLzsZHbiN4v5owfnjaoPohxVpJ4+1EcflJB+cVsYntMtbwmJ8/yxqezzdfGJjy/Dp4Nm2xuMWNt1I8cUqSAAkB7oy5W5rDPhs2o/wBq1iL3q/ZGPKwxLKhUMI0iK53DDdhsz2XwWoI5xtoNdQKwbVmEWOgdr2kgniNgzEsDFIgsoJOiye+s+ydpD6vEFjlbwSf7NlHRHW+UVjNptwak/ef5I+Y1rlhljH+EgKKqZUhdoI8ODmzZrxh3U2JGmmo00qoRzmTPliXmZem7dd79AfrQbOlRbqfrljHoia/vMh/Sn1F+vES+wQgf8u/xoLaVrF8HMirIz5s2dGbMQALiTXVbGy9nPFU/acW+3O8XeZQ2S/Osb6jt4GgqpSlApSlApSsc86opZjYD0nuAAGpJJsAOJNB84rCLIuVxcXuOIII4MpGoI7RUseKaNgk5uCbJLoAxPBZANFfqvwY8LEhaRbYDi8ccr6kHmZLEaEHelbGv2SeRwV+r6EWIkaMAg8QQue4oL6i2N4iP1anwmHxCXW8eTyMzSSMv3b5VzDha+veer7wuBmRAm+SwFriIg/5pCPhQbKlRfUG655T6BCP0jv8AGsU2FhXxkrD1p5R8M4HwoNf9ITkbLxRBkFoT4sXa2lwfuW6XYuatw+1YV6U0Y9LoP71rZZsCoudy2oF7LIbkgAXAJuSQPbVOE2pEyK0EburKGUrGyqwIuCCwUEEHjQY8FtNAZek15SQVjlcEZV1BVTp/pXxtrEPLAywRSl+aVJUIAVYMD4Qr2VUu03ZiqwPdbXzNEBrwPNZj1Hq6q/MTiZ1RmEcXNUnxjtewva27H60H4uJyqqPAyR82PUxEC/NVWVWPNNwvXx101rluUFxJGhN92sqXOpy3iZLnrOR1BPaDXSYPPiEUyOgAYF0VCDmQg5Sxc3W4B4C4I6jWDE7FTEtKWurCSyOvEcyMN3MLixB616iLgOIx+iZhoUIYHjw6Wlx5JYe2t7yHntiZFMiuTCCQLC2RrDS5P+1PGtXyg2ZJApSUCz8xHHQYtpY36BsSbHsNida2vJFQMXoLeAl0At5cNShVt9P8YR52HT/K8gPziuO+i6TLjyvnQuvuKt/0123KIf4uPvgb4On+tcJyA02qv84f5W/0rXwduXv8v9sbMbMxhfNx0ejcpnKyYNwpYjFkWFgTngnS2pA4kdfVWXZM031eLLElt0nSkIPRHUqN+tfHKjhhz2Y2D4tlPwY1fsf9nh/Bj+UVjtp+ZJz5US92R3+Odf0qNRMcSY2xKBRCr5UCCXMWYElWDeDsAAe0Gqsdt2CE5ZJVzeYLs/8AQt2+Fa3Zm1llxhItHeAKqvHlmcqzMSreUliObe4NyQL1fm7aa6bFOcprprtZnwjxnwzzTJ56OyuvrRxZcw70H5euq4dnQOoYKsoPBmJkB9rE1sKjm2cMxeJt054kC6v+InBvTo3YRVF35PLDhkvlCAsqgIhJZjoAFQXY8ToNACeANc/tfYq7sTwGaUvLvXZZG1DgqJFVdLiMiNWXorZucUWthjsOkrp9aDxMtxGySOsZZ+aSrrYq5W62ax5zBb8a1E+BnwL54SDCN3nuUVGJOQmQm5QDMgFlyokd783KwbTYXKtZQqyAqzEgMFO7bR3UXuwVjGhkyljzSpvzhXQVyUm4x4Md0SdSxOXO8RsyE85SofMBG3EMAwB8oVmxGPbBZIlUtFHGlyUcl7swksy2SPKACFscxdVUDS4dPSp9nzO8StLHunIuyZg+S/klgACQONtL3sSNTRQKm2hhy6WW2YMrLe9iUYOAbcActr9V6prHPiFQZnYKO0kAfGg12FWdWkbdRjO4YAytoAipraM68z9KoyTnyol7sjv8c6/pWux/LPDw2L7zITbOEOUHquOl1cQLVtsBj0mjWSJg6NwIvrY2PHvFXth3rGsxsUjEpaeTE7WL6nIelOw9RIwP8watbFhZGjSXeSy3Xnpn3ZP3kMeUZu46Hu69/UWxvER+rVF2PD4CCRcwUSD75dyCNCCJCSCDoQdRVUOBjToRovqqo/QVhxOBObeQkK/lA3ySAcA9uBtoGGo7xocmDxwkuLFWXpoekt+HpBtoRobUGPa0hWMEGRfCw6xrmaxkQEW80g2Y9Slj1VFyP0wiR/wWkg9kMjxL/lQH21btYHdi298ZF4ogP4xL8fI877uaodkeDxeLi85o8QnokXdsP68OxP4lBcebiR/xIre2Nrge0Sn+msmJxyo8aNfwhZVPk3AzZT6QDb0Vj2qLIJBxiYP+UAiT0nIzW77Vg5QYYvBmTpRlZUI11TW47dL6dd6DDszBK8QKSMjAbsshXnqnNRiGBUkrlYG17MNbVTBsRFULnmIH/FkHHUk5SLknUk6kk1rthYwLMU4LMpkiGmjJzZYr9ZXQC3koK6KgkTZUQvzMxIKkuS5seK3cnQ9Y661uz9iJDjCYiQu4PMOoTMy2yniAd2dDwtpYaVvaiwfOllfsKxjvyAsT/VIw/LQaLlC3+MQdmHJ97j/trhvo7GbaansEp94I/wCqvROWeGDYcaWk30KRuOmhlljjJU+hjpwNtQa865TciZsE+eHNLEeDAXZfuyKBqO+1j8K1spiUtS2FM6TMaMfO4eJS9MWI1iJ1eh8rMdGv1YO6L/jIma7AWChnudeF1HvrDgeVUYw8QiSSZhEg0UogOUcXewt6t68ywE2MfJ9XRvCKWjKQxrnUWzMrBBcDMNb9YrZ7O5EbQxEabxsiFFtvJLi1hayrfq7bVXoeFTr3jz9cVum4t4/RSfL7/wCNljttwxSvKxRXfjFBfLe9yz9TP2sQPRWohOM2hIRAMgVQ6rmyi2YqHVjxYMpFxa1uquw2L9FsERDYhjOw8m2WP3A3b2m3dXRwtlxZjUuFGGQhAiiEc9hdWHl2FsvCwFL5rDw/dxyp753fQplcXF97PJjujf8AWWTYSyjDRjE6yhLScDr23Gh0tV9Kwz4xE6bqnrMB+tZlp1mZatY0iIZJIwwIYAgixB1BB4giofqbxeIOZf4TE2H4b6lfVNxwAy8a+/tiLyWL+oryD3oDT7QY9GCVu+0a/B2B+FQlo9obBixObd2ilveRJFLcWzGylrKpfnErdGN75jqJ8PtmeFsuJikZQWcA7klUQFgA5IUqoBuxbNeNTfwoC73FQSSgZooxbVWMj50PapRND6GrImzM8YTFbuchrqTGot5psSRmFzzhb0Cgowe0I5QTE6vY2axBKnrVhxVh2HWqK1+zNjJAzFL6qiKPNRAcqX4nnO7FjqTIb9VbCgVNj9npKtnGoN1YdJTwup/9B66ppUxMxthExE7Jef4zCCaAo3lLx7G4hvfUv0XbYMckmDl0NyyA9TLpInuF/wAprYIeYPV/tXK8l9lYjGTHEwvEssLRsc2ZQ51sTlB4hCDpretmsRbCvW06R9+xi4kzXGw7VjWeMdr2SotjeIj9WrF4a6HrqPY3iI/VrFba2psZgg9mBKOvQccR2g+cptqp+BAIppQabHYhmQRSRsZd5EQqPkDqsiEyIx4qoGZk42BGoIJ+dteCxOGxHk5jh5e5Ziu7Y+iZI1/mmq9uYLexZd2JfCREDMUK5ZFJkVhqGQXYW45bdda+adMRhzFLIHimQrHiFy2JOilraJKGGh0BZdLHmgOgqDZ53ZMB8kXi74+AA70JC+jIfKqLYfKVJIBvpEEyExzKCCd4hyuVUa5SRmX7rCs+NxCyAZVmzqcyMI3Uq2ouDIFBBBIIvqCaDV4vZhWTItxZhJCQLlSvNV1Gl8gO7dPKiK2NwQehwOL3i6jKynK68SrDiO8agg9YIPXWon2k5AWeDdMCCHeRUjzC9mSRM+U28lrGxI5wvf8AMVimLB1mw8UlrALnnMg8wopUuNSRYXFzbiQQ3ONxW7Qta54KvWzHRUHeSQPbX5gMPu41Um51LHtZiWdvaxJ9tavCbPnlKyYiQxlehGgj5pIsXYsp1IJAA4AnUk6X/ZKHpNI3beWWx/KGC/Cg1PKzFASYZMyr4R5iW0UCJCqFu7fTQ1FJyhjZjlxEr3/hrmGVuboqkkZbA8L699ee8vOWLw7WaHZ8UBZUjguYlc71mztlvpmuyLqDqlRctMftrCJG2Mxu73jEIkLojc0XZvBItgLjW/FhRLuNm4eVMa8uDhclIvCQyAormZ+fYuVEUhXDxuWCkOW1GuYdfsmeY4eLLEoG6TpyWPRHUit+taf6K9mvHs2OSdneXEEzuzszMQ1hHcsSfFqnvrpNj/s8P4KfKKIfm7nPlxL3BHY+8uP0qIbPY4k5sRMbwC6goqaMdQoXQ68b30Fbqo/3n+SPmNB+fZEflBn7neRx7mYis0GAjToRonqqo/QVnpQKUpQKUpQKUpQKUpQcViMM0V0cWIU27GA8pT1944j3X1P0PvzsQPuxH3F/9a9ExuCWVCji46uog9oPUa1PJ7kfDgmZoTIS6gHMwI01FrKK7ozFZwb0nfOnFwWy9uew7xujXg3tRbG8RH6tW1FsbxEfq1wu9bSlKBUGNwTXLxWZiFRkdn3JXNdjlAID5WbnAa6XuALX0oOYnxSwS/W4wywOd1iwVZN2UOSPE5WA5o6DNwKFGvZK6eoNpbLEl2TKsu7aNXZc4CsQSrJcB1OUaE9tiK0OC2ocC5hnDLhs7LBI5W8Srl0azEnDjOAsp6PRe1gzB1tfKxgcAB6K/VYEXGoPCv2gVpuV/KRMBg5MQ9iVFo18+Q6Inv49gBPVWw2jtGOCJpZ3WONBdmY2AH+vdxNfzj9I/L1tpYgZbph47iFDxN+Mrjzj1DqGnWbhuPon2D9ZxjbQxMsWSB2llzOA+9a7LI4PRS5ZsxPFO42r24o25t1I4JN7ho0UMwDBVjU3ltfiWY5Q3Xdey9ebbNwMs8ghgVpHkIUIvldevVYWvc6C19LV/SX0d8hl2bhsps08lmnccLjhGv3VufSST12BLqUQAAAAACwA4ADgBUux/wBnh/BT5RVhqPY/7PD+CnyiiFlR/vP8kfMasqMftP8AJHzGgspSlApSlApSlApSlApSlApSlAqLY3iI/Vq2otjeIj9WgtpSlApSlAqfGYJZFs2hswRwFzoWUqWQkGzWY++qKnxGPjTR5EQ9hZQfcTQc5Hsg4ZgkM5woZ1SEHJJBMxUs14cqiBrq3NjZFOltTYfePbaYkEcUuBOZGOdosSpGUqCMglYeUPK7a3TbTVhZEle/YjqD6GfKvxrUoZ4ZYiYgMKkZQtJK7zxg2Jd7Zw45ijNmFrknQXoOM279FW0ccwbGbSjcDoqI3Ea+qgYC/fx76kwn/wDPYzDfY0lesJCFP9TOQPca9ShgmYIXnUc18+7QBWLdBlLliMo9Nzrw0r9+xkK2laSW8O6bO7ZXXiSyLZM562Cg204aUGo2DyawGy423WSMhRvZZHUyEE2XOx4AnQAWF+q9bmTaqgkKkrlZFRssb2BbXMGYBWUA6lSbenSs8GCRCSiKpIVSQoBIUWUEjUgDh2VmoIhiZSdIQoEpVi8gBMY4SoEDXueCsV77cKk2Th5mw8V5VUbpOggv0R1uWB/prcGo9jfs8P4Mfyig/PstT03lf0uwH9KZV+FZ8Pg0jvu0VL8coAv6bcazUoFKUoFKUoFKUoFKUoFKUoFKUoFRbG8RH6tW1CmxYgLEMw81nkZfRlZsvwoM0+0Y0NnkRT2FgD7BxNYvtQHoRyv6EKj3yZQffVEGFRBZEVB2KAB8Ky0EW/mboxIg++92H5UUg/1U+qynpTZfw0VffnL/ANqtpQRfZKHpl5O3M7lT6Uvl+FZ8PhEQWjRU9VQv6VmpQKUpQa5sO0POhGaPi0Q6u1ouzvTgeqxvmtw+IV1DIbg/20IIOoIOhB1BFZKixGCIYyQkK56Sm+SS2nOtwa2gcC40vcC1BbSp8HjRJfQqy6OjWzKe/tHYRcHqNUUA1Hsb9nh/Bj+UVYaj2N+zw/gx/KKCylKUClKUClKUClKUClKUClKUClKUClKUClKUClKUClKUClKUClKUE2LwQezKcki9FxxHapHlKetT6dCAR8YXGktu5QEktcDyXA4tGesdo4jr0sTZWHFYRZFyuOu4IJBUjgykagjtFBmNR7G/Z4fwY/lFY48W0bBJzcEgJLoAxPBXA0V+rsY8LE5aybH/AGeH8GP5RQWUpSgUpSgUpSgUpSgUpSgUpSgUpSgUpSgUpSgUpSgUpSgUpSgUpSgUpSg+ZIwwKsAwIsQQCCDxBB4ivyGIKoVRZVAAHUANAPdSlB90pSgUpSgUpSgUpSgUpSg//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6" descr="data:image/jpeg;base64,/9j/4AAQSkZJRgABAQAAAQABAAD/2wCEAAkGBhQSEBUTEBIUEhUWEhcXExcYFxIXFRUXGBwZFxUTFhgYGyYgGBkkGxQZIC8hIycpLywsFSAyNTAqNSYrLCkBCQoKDQwOFQ8PGTQeHyQtKTUqLC0qKSwsNTU1KTUqLSwtNTI1NS4yKSwpKSwpLSksKiosKSkpKS8sKTUpKSwsLP/AABEIANgA6gMBIgACEQEDEQH/xAAcAAEBAAMBAQEBAAAAAAAAAAAABAMFBgcCAQj/xABKEAACAQIDAwYKBwYDCAMBAAABAgMAEQQSIQUTMQYiMkFRYSMzQlJxcoGRobIHFBVic4KxNERTg5LBJKLRQ1Rjs8LS0/CTo8MI/8QAGQEBAAMBAQAAAAAAAAAAAAAAAAECBQQD/8QAMhEBAAIAAwMJBwUBAAAAAAAAAAECAwQRITGxEhMUMkFRYZHwIzNxcoHB8SJCotHhBf/aAAwDAQACEQMRAD8A9xpSlApSlApSlAr5kkCgsxAABJJ0AA1JJ7K+qnx+BWaNo5L5WsGA0zLcEofusBYjrBNB8bO2rHOt4ydLXVldHW4uMyOAwuDfhrVdcftfZE0Eu8wcYAK5VIObISVBzhgx3Z5ui9FYCBbObW4XlkmbJiF3JIDIOcxynneEGW8bqjRs41C71deNg6OlKUClKUClKUClKUClKUClKUClKUClKUClKUClKUClKUClKUClKUClKUEu0ZmWO6EBi8agkXAzuq3tcX0atdi8MpZWxUObKbiSPOUOoI3kYN+KKbEOBlGtX7V6A/Gh/wCalWCg5WXY80kheKfwcrkNJHI2bdkh7AdFcoj3Qya+GZrqQb2w8pxnZXjdUDKFfU81nMSO4IBUNIpC2zXFmOUGtjNsxSxZSY3PFkIBPrAgq/5ga1u09l7wH6xEJeYV3sQtIoII1Q3OgZrFcx5xsouaDb4LGpNGkkTZkdQyHUXVhcGx14Gs9cOdiTZmlw829u6lihCMGQsVEqX51mkDFdNIQoVcxrYbL5XDmpKjcE5yZ2CBsiBZC9mLB3CEi9yG0BVgA6ilKUClaPlDtWeJ40wyB2eOVgChe5QxhV8YgUHeasSbWGla+XlxkLK8YJUzjRyOdEZyqarbVMPxve7Xy21AdZSubw/K4tiEgaEAlirHeA2IaVLoCozjwNzwIDDTSvmTlDK86xIFUDEZXsSzqiuyESArZDJYMvat+40HTUrlpNu4hJpUKhxvvBjI92U2XKhXTmDwjE3vnsLWr4k2/iwD4MZgI7gQYg2DCItLfMQwGd1yDXmE9TAB1lKm2bM7wxtKoV2jUuozABiASAG1GvUdapoFKUoFKUoFKUoFKUoFKUoFRDa8Z4Z271jmYewqpBq2otjeIj9Wg/ftVPNl/wDhn/7KfaY6o5j/AC2H62qy1KDTbW2naMFo3UCWHnMYUXxqWF2kGpOgHWSBVgxz/wC7y+/D/wDlqflOwGH5xgA3sHjwWj8dHbQa579HsbLW1oIvrknVh39rRf2Y0+sTfwVHpk/0U1RicUkaM8jKiKCWZiAqgcSSeArTLtDFYjXDouGi6pJ0dpHHakAKlB2GRgfuUFGJwkjnMYo1e1g6zSK47swi1HcbjuqCZsQJQkkMM5AWQMHIkGQkLmGRVkILEjo24gXrJNsuYDXakqn8PAhQfQYr2/NXOzYibDy5sTtIyKRkE0K4K6AkaSwGNmtfy0Ld6qNamKzPYibRG+XX4bHSSXCNCCOkpEuZfWVspHtFZzFP/EiH8pz/APqK5ySNZGVU2rHLJeyB1wrG583cbuQH1XFZvtvEYUgYxVMd7CYHweugDOQN2TwAkGXXxpJtSazG+CLRbdOreHDTEgmSK4BAO5a4BtcAmXuHurH9ltfMZEv2iJL8SeJv1kn2mqMPtFHOXVH8xhlfvIB6Q71uO+qqhKL6g/8AHk9iwf3jNPqL/wC8S+6D/wAVW0oIvs49c0x9qD5VFfGGiKTlc7sDEDZmLa5iLi/CthUf7z/JHzGgspSlApSlApSlApSlApSlApSlAqLY3iI/Vq2otjeIj9WgtqTaolML/VyolynJmF1v2HX49XfVdTbTxDJDI8al3VGKKASWa3NFh2m1WrvhW3Vl5y+ExMy8/HSkZucpRRldTezLmsGVh7CAR1Vjn2fOCA20MUxa9gDJwFgT07DpD31bsXZs6KzSQ4iSWRs8hKgDMezMw9/9gKz4qBxLCr4WQu+cRgnDdQDsx8IcoGQa9rAdYrXnEis6ax/FkRhcqsTMTr8bOdxGyAwG8xWIcGxXNwbnABhme1gSp1txBr5Tk1G/CSd+GY+D0uSOs68DqL6a11MfJqfTwGi2yh5ksoBDWGVTpdV430FqyryUnvcRwrrcjfy2JzFhcCKxsxJFW6TEbrcFeixO+vFyWB5IwyLmDvbTrjPEX1sNDVQ5DQ+fJ70/7a3i4LdNu2xeDjbQZGlkdhbQAK7gitqvJmYi/wBYi9kLn4maqWze3rr1yddNtHB7S5HKq+AZy9iwDFbHLa4FgLHnaeiul5B8st+PqmL5z5SEZtd4ttY3vxa3bxF76jW7aWwZIV3xl3oS+dQgUhDbM62JJK2Bt1gHrtXEcq9mmORcTCbXYElfJfirgjttf0jvq8TXM15Fp17p8XletsrbnKRp3x4PQGwwwjLDKM+DkYLEW1+qyHRIrnURMTZDxRiFvYrl3H1WWPxT518yQkn8smrf1BvSK1/J/ake0cD4VQ2ZTHOnVe1mHcCDcenurNydxTjPhpmLSwEDOeMsTX3Mx7SQpVvvxv1WrGvWaWms74bdLxesWrulbFtNSQrgxOdAr2GY9isCVf0Ak9oFWVixMQZGDAMCDcEAg+kHjWLZRvBFfXwSfKKqsqqP95/kj5jVlR/vP8kfMaCylKUClKUClKUClKUClKUClKUCotjeIj9Wrai2P4iP1aC2lYGxsYIBkQFmyqMy3LDUqNdWt1Vhj2zA2TJNG+8z7vKytm3fjMuW98tteyg+dsx3iAyo3hYTZ2KrpKhvceULXUdbADrqPBeFx88h6MCJh07mcLNMfaDAPyGvna23ITCrFkCExyZ5o5RCEWVLlmKhVfzAxBzZTawr65H87CiX+PJLPftWV2aP/wCsoPZQbuvC/pR+lSSWV8JgZCkSErLIhs0rDRlVhqIxw06WvVx9h2/iMsWUXu/N0NjlsSwBGoJAyA9TOtcFNyYw7xbr6vGVIsoVFU6i6lCBdcwBt5rrbgbUHl/0e8iztLFiM3WJBnnYcQt9FB85joPQT1V7htT/AAMkKYNVjjETXi4RuFKAeq1ieeNe3Nwqf6OuST4DDOsZikMkzsZDmBdVJSPQDQZVzcTq5pywEu+izGPxT8Fc+Un3hQl12zdopPGJI+B0IPFSNGVh1EH/ANIrjdqbICtJhW8Wy5oe5CeiPUf4FK+OTG0GgxADspjlIRgFK2fhG+rHjoh9K+bXRcrcN4JZhxhbMfwzzZR6AOd6YxXRgXmttO/1Dnx6Rauvdw7Xn/0d7UOGxxgk0EpMbDqEi3yH26r+YV6ByhG5khxY0EbbqfvglIBY+pIEe/UoftrzHlhhzFiVlTQtZgR1OltflNetYaRMZhAWF0nhs47nWzr8SK68/WJ5OLHbv9etzi/59pry8Gf2zs+HrivfgfRU2yD/AIeL8JPlFScmsW0mFTeG8keaKU9skTGJ2/MUzehhVWx/2eH8GP5RWY1VlR/vP8kfMasqP95/kj5jQWUpSgUpSgUpSgUpSgxYrPkbdZc9ubmvlv1Xtrb0Vr8HPLJcGRUZemm6IZb8OMjAg20YaG3ca2tTYzAh7EEo69BxxF+IPnKbaqdDYdYBAY/qL9eIk9iwAfGM0+zL9KWZvzlfky1+4XHHNu5QEktpboyAcWQ/qp1HeLE2UEX2TH17w+mWZh7i5qPYuxYNwh3MZ54l1VT4RdFk14OANDxFbmotjeIj9WgzRYGNejGi84voqjnN0n0HSPWeus9qUoNNyxx25wUsudUyBWuy5xcMthbtJ0B6iQeqq9hYXdYWCPzII0/pUD+1av6QnI2XirOUvCVuFznnELlt1Br5SfJDE9VdCKDntvsWlyjzVUHsMhY39jxwH21GYd2MzAh8pkVLdHmmdM1+ySGRbcedWzeF2ll3ai+dgHPkcyDgOs3BN+rLX7i9lqiFiSzNIov3PKdLeiYig2uFgCRqg4KoUegC39q5Xln46L8KT5krd4jb6rqI5HS9t4AgjB4as7DS+mbh31zfLCeQzReCy+DfpOPOTzQ1BqJI8wIPWLd47x313uysSMThVMgBzoVkHVmF0kHouGrz+Oc3ysMrWuNbhh1kGw4XFwQOIrrORM/Nlj82QOPQ4t8yOfbUocVymwpODGbVoZMjHtykxMfaQDXVfRbjs+ByHjFIy+xrOPix91Q8pMLzsZHbiN4v5owfnjaoPohxVpJ4+1EcflJB+cVsYntMtbwmJ8/yxqezzdfGJjy/Dp4Nm2xuMWNt1I8cUqSAAkB7oy5W5rDPhs2o/wBq1iL3q/ZGPKwxLKhUMI0iK53DDdhsz2XwWoI5xtoNdQKwbVmEWOgdr2kgniNgzEsDFIgsoJOiye+s+ydpD6vEFjlbwSf7NlHRHW+UVjNptwak/ef5I+Y1rlhljH+EgKKqZUhdoI8ODmzZrxh3U2JGmmo00qoRzmTPliXmZem7dd79AfrQbOlRbqfrljHoia/vMh/Sn1F+vES+wQgf8u/xoLaVrF8HMirIz5s2dGbMQALiTXVbGy9nPFU/acW+3O8XeZQ2S/Osb6jt4GgqpSlApSlApSsc86opZjYD0nuAAGpJJsAOJNB84rCLIuVxcXuOIII4MpGoI7RUseKaNgk5uCbJLoAxPBZANFfqvwY8LEhaRbYDi8ccr6kHmZLEaEHelbGv2SeRwV+r6EWIkaMAg8QQue4oL6i2N4iP1anwmHxCXW8eTyMzSSMv3b5VzDha+veer7wuBmRAm+SwFriIg/5pCPhQbKlRfUG655T6BCP0jv8AGsU2FhXxkrD1p5R8M4HwoNf9ITkbLxRBkFoT4sXa2lwfuW6XYuatw+1YV6U0Y9LoP71rZZsCoudy2oF7LIbkgAXAJuSQPbVOE2pEyK0EburKGUrGyqwIuCCwUEEHjQY8FtNAZek15SQVjlcEZV1BVTp/pXxtrEPLAywRSl+aVJUIAVYMD4Qr2VUu03ZiqwPdbXzNEBrwPNZj1Hq6q/MTiZ1RmEcXNUnxjtewva27H60H4uJyqqPAyR82PUxEC/NVWVWPNNwvXx101rluUFxJGhN92sqXOpy3iZLnrOR1BPaDXSYPPiEUyOgAYF0VCDmQg5Sxc3W4B4C4I6jWDE7FTEtKWurCSyOvEcyMN3MLixB616iLgOIx+iZhoUIYHjw6Wlx5JYe2t7yHntiZFMiuTCCQLC2RrDS5P+1PGtXyg2ZJApSUCz8xHHQYtpY36BsSbHsNida2vJFQMXoLeAl0At5cNShVt9P8YR52HT/K8gPziuO+i6TLjyvnQuvuKt/0123KIf4uPvgb4On+tcJyA02qv84f5W/0rXwduXv8v9sbMbMxhfNx0ejcpnKyYNwpYjFkWFgTngnS2pA4kdfVWXZM031eLLElt0nSkIPRHUqN+tfHKjhhz2Y2D4tlPwY1fsf9nh/Bj+UVjtp+ZJz5US92R3+Odf0qNRMcSY2xKBRCr5UCCXMWYElWDeDsAAe0Gqsdt2CE5ZJVzeYLs/8AQt2+Fa3Zm1llxhItHeAKqvHlmcqzMSreUliObe4NyQL1fm7aa6bFOcprprtZnwjxnwzzTJ56OyuvrRxZcw70H5euq4dnQOoYKsoPBmJkB9rE1sKjm2cMxeJt054kC6v+InBvTo3YRVF35PLDhkvlCAsqgIhJZjoAFQXY8ToNACeANc/tfYq7sTwGaUvLvXZZG1DgqJFVdLiMiNWXorZucUWthjsOkrp9aDxMtxGySOsZZ+aSrrYq5W62ax5zBb8a1E+BnwL54SDCN3nuUVGJOQmQm5QDMgFlyokd783KwbTYXKtZQqyAqzEgMFO7bR3UXuwVjGhkyljzSpvzhXQVyUm4x4Md0SdSxOXO8RsyE85SofMBG3EMAwB8oVmxGPbBZIlUtFHGlyUcl7swksy2SPKACFscxdVUDS4dPSp9nzO8StLHunIuyZg+S/klgACQONtL3sSNTRQKm2hhy6WW2YMrLe9iUYOAbcActr9V6prHPiFQZnYKO0kAfGg12FWdWkbdRjO4YAytoAipraM68z9KoyTnyol7sjv8c6/pWux/LPDw2L7zITbOEOUHquOl1cQLVtsBj0mjWSJg6NwIvrY2PHvFXth3rGsxsUjEpaeTE7WL6nIelOw9RIwP8watbFhZGjSXeSy3Xnpn3ZP3kMeUZu46Hu69/UWxvER+rVF2PD4CCRcwUSD75dyCNCCJCSCDoQdRVUOBjToRovqqo/QVhxOBObeQkK/lA3ySAcA9uBtoGGo7xocmDxwkuLFWXpoekt+HpBtoRobUGPa0hWMEGRfCw6xrmaxkQEW80g2Y9Slj1VFyP0wiR/wWkg9kMjxL/lQH21btYHdi298ZF4ogP4xL8fI877uaodkeDxeLi85o8QnokXdsP68OxP4lBcebiR/xIre2Nrge0Sn+msmJxyo8aNfwhZVPk3AzZT6QDb0Vj2qLIJBxiYP+UAiT0nIzW77Vg5QYYvBmTpRlZUI11TW47dL6dd6DDszBK8QKSMjAbsshXnqnNRiGBUkrlYG17MNbVTBsRFULnmIH/FkHHUk5SLknUk6kk1rthYwLMU4LMpkiGmjJzZYr9ZXQC3koK6KgkTZUQvzMxIKkuS5seK3cnQ9Y661uz9iJDjCYiQu4PMOoTMy2yniAd2dDwtpYaVvaiwfOllfsKxjvyAsT/VIw/LQaLlC3+MQdmHJ97j/trhvo7GbaansEp94I/wCqvROWeGDYcaWk30KRuOmhlljjJU+hjpwNtQa865TciZsE+eHNLEeDAXZfuyKBqO+1j8K1spiUtS2FM6TMaMfO4eJS9MWI1iJ1eh8rMdGv1YO6L/jIma7AWChnudeF1HvrDgeVUYw8QiSSZhEg0UogOUcXewt6t68ywE2MfJ9XRvCKWjKQxrnUWzMrBBcDMNb9YrZ7O5EbQxEabxsiFFtvJLi1hayrfq7bVXoeFTr3jz9cVum4t4/RSfL7/wCNljttwxSvKxRXfjFBfLe9yz9TP2sQPRWohOM2hIRAMgVQ6rmyi2YqHVjxYMpFxa1uquw2L9FsERDYhjOw8m2WP3A3b2m3dXRwtlxZjUuFGGQhAiiEc9hdWHl2FsvCwFL5rDw/dxyp753fQplcXF97PJjujf8AWWTYSyjDRjE6yhLScDr23Gh0tV9Kwz4xE6bqnrMB+tZlp1mZatY0iIZJIwwIYAgixB1BB4giofqbxeIOZf4TE2H4b6lfVNxwAy8a+/tiLyWL+oryD3oDT7QY9GCVu+0a/B2B+FQlo9obBixObd2ilveRJFLcWzGylrKpfnErdGN75jqJ8PtmeFsuJikZQWcA7klUQFgA5IUqoBuxbNeNTfwoC73FQSSgZooxbVWMj50PapRND6GrImzM8YTFbuchrqTGot5psSRmFzzhb0Cgowe0I5QTE6vY2axBKnrVhxVh2HWqK1+zNjJAzFL6qiKPNRAcqX4nnO7FjqTIb9VbCgVNj9npKtnGoN1YdJTwup/9B66ppUxMxthExE7Jef4zCCaAo3lLx7G4hvfUv0XbYMckmDl0NyyA9TLpInuF/wAprYIeYPV/tXK8l9lYjGTHEwvEssLRsc2ZQ51sTlB4hCDpretmsRbCvW06R9+xi4kzXGw7VjWeMdr2SotjeIj9WrF4a6HrqPY3iI/VrFba2psZgg9mBKOvQccR2g+cptqp+BAIppQabHYhmQRSRsZd5EQqPkDqsiEyIx4qoGZk42BGoIJ+dteCxOGxHk5jh5e5Ziu7Y+iZI1/mmq9uYLexZd2JfCREDMUK5ZFJkVhqGQXYW45bdda+adMRhzFLIHimQrHiFy2JOilraJKGGh0BZdLHmgOgqDZ53ZMB8kXi74+AA70JC+jIfKqLYfKVJIBvpEEyExzKCCd4hyuVUa5SRmX7rCs+NxCyAZVmzqcyMI3Uq2ouDIFBBBIIvqCaDV4vZhWTItxZhJCQLlSvNV1Gl8gO7dPKiK2NwQehwOL3i6jKynK68SrDiO8agg9YIPXWon2k5AWeDdMCCHeRUjzC9mSRM+U28lrGxI5wvf8AMVimLB1mw8UlrALnnMg8wopUuNSRYXFzbiQQ3ONxW7Qta54KvWzHRUHeSQPbX5gMPu41Um51LHtZiWdvaxJ9tavCbPnlKyYiQxlehGgj5pIsXYsp1IJAA4AnUk6X/ZKHpNI3beWWx/KGC/Cg1PKzFASYZMyr4R5iW0UCJCqFu7fTQ1FJyhjZjlxEr3/hrmGVuboqkkZbA8L699ee8vOWLw7WaHZ8UBZUjguYlc71mztlvpmuyLqDqlRctMftrCJG2Mxu73jEIkLojc0XZvBItgLjW/FhRLuNm4eVMa8uDhclIvCQyAormZ+fYuVEUhXDxuWCkOW1GuYdfsmeY4eLLEoG6TpyWPRHUit+taf6K9mvHs2OSdneXEEzuzszMQ1hHcsSfFqnvrpNj/s8P4KfKKIfm7nPlxL3BHY+8uP0qIbPY4k5sRMbwC6goqaMdQoXQ68b30Fbqo/3n+SPmNB+fZEflBn7neRx7mYis0GAjToRonqqo/QVnpQKUpQKUpQKUpQKUpQcViMM0V0cWIU27GA8pT1944j3X1P0PvzsQPuxH3F/9a9ExuCWVCji46uog9oPUa1PJ7kfDgmZoTIS6gHMwI01FrKK7ozFZwb0nfOnFwWy9uew7xujXg3tRbG8RH6tW1FsbxEfq1wu9bSlKBUGNwTXLxWZiFRkdn3JXNdjlAID5WbnAa6XuALX0oOYnxSwS/W4wywOd1iwVZN2UOSPE5WA5o6DNwKFGvZK6eoNpbLEl2TKsu7aNXZc4CsQSrJcB1OUaE9tiK0OC2ocC5hnDLhs7LBI5W8Srl0azEnDjOAsp6PRe1gzB1tfKxgcAB6K/VYEXGoPCv2gVpuV/KRMBg5MQ9iVFo18+Q6Inv49gBPVWw2jtGOCJpZ3WONBdmY2AH+vdxNfzj9I/L1tpYgZbph47iFDxN+Mrjzj1DqGnWbhuPon2D9ZxjbQxMsWSB2llzOA+9a7LI4PRS5ZsxPFO42r24o25t1I4JN7ho0UMwDBVjU3ltfiWY5Q3Xdey9ebbNwMs8ghgVpHkIUIvldevVYWvc6C19LV/SX0d8hl2bhsps08lmnccLjhGv3VufSST12BLqUQAAAAACwA4ADgBUux/wBnh/BT5RVhqPY/7PD+CnyiiFlR/vP8kfMasqMftP8AJHzGgspSlApSlApSlApSlApSlApSlAqLY3iI/Vq2otjeIj9WgtpSlApSlAqfGYJZFs2hswRwFzoWUqWQkGzWY++qKnxGPjTR5EQ9hZQfcTQc5Hsg4ZgkM5woZ1SEHJJBMxUs14cqiBrq3NjZFOltTYfePbaYkEcUuBOZGOdosSpGUqCMglYeUPK7a3TbTVhZEle/YjqD6GfKvxrUoZ4ZYiYgMKkZQtJK7zxg2Jd7Zw45ijNmFrknQXoOM279FW0ccwbGbSjcDoqI3Ea+qgYC/fx76kwn/wDPYzDfY0lesJCFP9TOQPca9ShgmYIXnUc18+7QBWLdBlLliMo9Nzrw0r9+xkK2laSW8O6bO7ZXXiSyLZM562Cg204aUGo2DyawGy423WSMhRvZZHUyEE2XOx4AnQAWF+q9bmTaqgkKkrlZFRssb2BbXMGYBWUA6lSbenSs8GCRCSiKpIVSQoBIUWUEjUgDh2VmoIhiZSdIQoEpVi8gBMY4SoEDXueCsV77cKk2Th5mw8V5VUbpOggv0R1uWB/prcGo9jfs8P4Mfyig/PstT03lf0uwH9KZV+FZ8Pg0jvu0VL8coAv6bcazUoFKUoFKUoFKUoFKUoFKUoFKUoFRbG8RH6tW1CmxYgLEMw81nkZfRlZsvwoM0+0Y0NnkRT2FgD7BxNYvtQHoRyv6EKj3yZQffVEGFRBZEVB2KAB8Ky0EW/mboxIg++92H5UUg/1U+qynpTZfw0VffnL/ANqtpQRfZKHpl5O3M7lT6Uvl+FZ8PhEQWjRU9VQv6VmpQKUpQa5sO0POhGaPi0Q6u1ouzvTgeqxvmtw+IV1DIbg/20IIOoIOhB1BFZKixGCIYyQkK56Sm+SS2nOtwa2gcC40vcC1BbSp8HjRJfQqy6OjWzKe/tHYRcHqNUUA1Hsb9nh/Bj+UVYaj2N+zw/gx/KKCylKUClKUClKUClKUClKUClKUClKUClKUClKUClKUClKUClKUClKUE2LwQezKcki9FxxHapHlKetT6dCAR8YXGktu5QEktcDyXA4tGesdo4jr0sTZWHFYRZFyuOu4IJBUjgykagjtFBmNR7G/Z4fwY/lFY48W0bBJzcEgJLoAxPBXA0V+rsY8LE5aybH/AGeH8GP5RQWUpSgUpSgUpSgUpSgUpSgUpSgUpSgUpSgUpSgUpSgUpSgUpSgUpSgUpSg+ZIwwKsAwIsQQCCDxBB4ivyGIKoVRZVAAHUANAPdSlB90pSgUpSgUpSgUpSgUpSg//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553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556793"/>
            <a:ext cx="4577790" cy="4225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9" descr="data:image/jpeg;base64,/9j/4AAQSkZJRgABAQAAAQABAAD/2wCEAAkGBhQPEBMUEBMRFRQWFRUWFxQVFhQXFhcYFRcVFBUVFxUZGycfGBskGhgVHy8hIycpOC0sFR8xNTw2NScrLCkBCQoKBQUFDQUFDSkYEhgpKSkpKSkpKSkpKSkpKSkpKSkpKSkpKSkpKSkpKSkpKSkpKSkpKSkpKSkpKSkpKSkpKf/AABEIAMEBBQMBIgACEQEDEQH/xAAbAAEAAwEBAQEAAAAAAAAAAAAABAUGAwECB//EAEsQAAIBAwIDBQMGCgcHBAMAAAECAwAEERIhBTFBBhMiUWFSYnEUIzJCcrMHMzQ1U2NzdKGxFSRDRJG00SVUZIGCosGSo7LwFoOE/8QAFAEBAAAAAAAAAAAAAAAAAAAAAP/EABQRAQAAAAAAAAAAAAAAAAAAAAD/2gAMAwEAAhEDEQA/AP3GlKUClKUClKUClKUELiHGYbcxiaRI+8bQms4BbBOMnYbDrUvVVJx6IPc2asAys04KkAggwPkEHYivj+h5rTeyYNH/ALrKx0j0gl3aL7J1L0GnnQe/KLqORiU7xGaUIihcjB+aLNtpUjHtefXAhzXHEAMaF+qCyhCQV0B2APMNl2Hh20kEcqicL4dHKzKJHSUEu8E0YEqFiCZEUMBnbCyrrG7bnkJ//wCLoS0YlUDu3BiCJpCyu7BynnrC4P6rHwDrfvdlsQg7quCVj0jI8RYncOG6acYyfhe26kKNRycDJ8zjc8h/IVQzdktTH5zCltXhUh1GvV3auG8KegH0gD6Vc8NtTFEiM2sqoBfGNR6tjO2fKglUpSgUpSgUpSgUrzNV3E+PRwME8TysMrDGNcrDz08lX32IUedBYk1BteOwyzPDHIryRjLqu+nfTgnlnPMZyOtV54ZPd73TGKL/AHaFjk+k04wW9VTSOhLCvLa2SHiCJEqogsyAigKoAmXGANhzP+NBoKUpQKUpQKUpQKUpQKUpQKUpQKUpQKUpQKUpQUvGPyux+3N9w9XVUvGPyux+3N9w9XVBA4pwaK5AEinKnKOpKyIfaSRcMp+B361mIbmaz4hL3veXKfJrfMqIO9RO9udJkiTeXfVlowDy8PM1tqz9vw6ccUmmLL8na2hRRpGrWskpIznOBqJ9e8Hs0FxY3yToJInR0bkyEEH/AJ1IqmvezoLmW2cwTHdmUApJj9NFkCTy1bMOjCoc/a35IuL6J43yFVog0kUrE4UI+BoYkjwyacb7kDNBpTVVxPtHFA2jxSTEZEEQ1ykHkSufAvvOVHrVZK1zc/jGNrF+jjIadh7826xfCPJ96pFjw6OBdMSBATk45sfadju7erEn1oEfazu/yyJrYE7SFlkh3OwaZdo2+0AM8iedXyOCAQQQdwRyI6EVVEf6VUPw35KGktZVtlGWdGwbU+ZaMkCL7SFfUGg11ROI8Tjt01zOqLkDJ5knkqgbsx6AAk1neF9pbi+j/q9uI9yDcSEmBh7cC+GScHpkRjnuetvw/s8kb967NNPjHfS4LAHmsagBYl9EAz1zzoIplubz6Aa0h9tgpuXHuocrCPVtTe6pqy4ZwaK3UiJcFjl2JLO59qSRiWc+pNThSgVSSfnJP3SX+E0P+v8AGruqab84xfus/wDCW2/1oLmlKUClKUClKUClKUClKUClKUClKUClKUClKUFLxj8rsftzfcPV1VLxj8rsftzfcPV1QK8xXtKBXK4t1kUq6qysMMrAFSDzBB2IrrTNBmJez8trvZEPGP7pKx0geUExyY/sNlfLTzr74fxZJyyAOkq/ThkGmVPIleq+TKSp6E1Y8T47HAQh1PKwysMY1ysPML9VfeYgDqay3bDg8t1bNLdEQ6Md3HCfnF1sqMXueeSpOVTA8ywoJ83HdTmK0jNxMpw2ltMMR/XT4IU+4upvTrUi07Id4yyX7i4cHKxY020ZHIpCSdbD25Cx8scq8tTLw5BG8YktV2WSCMLJGP1lugww9+IfFRuavrK9SZFeJ0dG3DKQVPwIoO+K9pSgUpSgVT3P5xg9ba6/hJaf61cVTXZ/2hbfu9395ZmguaUpQKUpQKV5mmaD2lKUClKUClKUClKUClK+WfFB9VyuLlY1LSMqqoyzMQqgeZJ2Aqjn7Ud4StigmO4MxOm2Uj9YMmQ+kYbluRUdODa2El05uJAcqGGmGM+ccGSAR0ZizetBB4t2mMlzZvbW8ssavLhyVjEmYXyIQ+C+wJBOlTjAO+RqOFcajulJibdTh0YFZI29mSNvEh+PPmNqo+Kn+s2X7Wb/AC01d7/hSysHBaOVRhZoziRR7JzkOnuOCPTO9BpKVm4e0jW+1+FVdgLpMiE5OB3oJJtznzJX3uldP6alutrJQIz/AHqYMIyPOGPZpvQ+FeoJ5UFrxHisVsmuZ1QZwM82J5KqjdmPRQCTVV3tzd/QDWsPtMFNy491DlYB6tqb3VNS+H9n0ifvXLTT4wZ5SC4B5qgACxL7qADzzzrziHHljfuoUaafAPdJgaQeTSufDGp6Z3ODgGg78N4NFbKREuCx1OxJZ3b2pJGyzn1JNQe2koFlLkgbx8zj+0SoXEOGXk6kzXq2kY3ZLZRkAbnVcy7/APNUSvy/jPE4oECShmlnaQwzSW0MyyRRyELL3xKybhRlctnORswNB+6pKHGVII8wQR/Cqq87PDWZbVzBMd2KjVFKf10WQHPvAq3r0rN2i28kSTvZwNC6hlvLFWUge06IFmj8jpL4wc4waspr97OA3EVwtzahDIVkdTJ3ajLNFONpMDo+c+0KCwtu0Pdssd4ggkYgK2rVBKTyEcu2GPsOFPlnnV2DVVwzilvxG31RlJYnBVlZQRyyUdDyO42PmKrruJ+HIZIpVNuvOC4lChB0ENw58PokhI5AFRQaelVHBu1FvdoWikHhGXUkBk9WGcafeBIPQmoc3aN5yVsVVl5G5kB7gdD3YBDTn7JC+90oLfiXForZNczhFzgZySxPJVUAl2PRVBJrJXvFbqS9t3ihjjHdXIVJ2YSSLm3LatAIhzhcZ1nbcCrOy4Qsb967PLMQQZpMFgDzVAPDEnuoBnrk71xvvyy0+zdf/CL/AEoLKx7URu4imVoJjyjlwNf7KQEpL8FOfMCrkGqS5tUlQpKiujc1cBlPxBqDHaz235LJ3iD+73DMwA8o593T4PrHwoL+94jHDp71guo4Gc//AED1NZeBlUER3ee8WTWzd5ldRVtaDHhOnlk75BB5VZQ8Wt7mREnQxTrkrFOACSRgtE2SkvxQnHpUhOzEAxpTTgEAKSAM4JxjcHIzkdd6CguIvO9zgqSrCQDJEaL0IBIUErg7knbJqTfJHLI7fKgqaxkKX1EIYw0YH0WUFScgHdjnkcy4+Gwy3FxCVlyqQl2Lk6+81gZPPIEfXbxCpq9mogSQHDZJ1CRwwzgHBztsMfA0Eyy4jHLtE6Np2Ok5xglf5gipdQbHg0cDFok0kqFOCcYUsw2J95t/LA6Cp1ApSlApSlArzNVfEu0ccDd34pJiMiCIapCPMjIEa+85UetVclvPdflL91Gf7vAxBI8pZxhm+ymkeZYUE6+7TqrtFbq1xMDhkjICRn9bKfDH8N28lNV8nC3ud71xIP8Ad48rbj0cHxT/APXt7oqfbWqRIEjRURdgqAKo+AFdaDxVwABsBsANgAOQA6CvaVBveLpE4jAaSYjKwxANIR0ZskCNfecqKDjxQf1my/ay/wCWmr1+M945jtE7+QHDMDpgjP6ybBGR7CBm9BzqDf8ABZZ57P5YVEbSyD5PEzYA+TzH5ybZpCeRVQq4JGG51s7e1WNQkaqqqMBVACgeQA2A+FBSWvZbWwkvX79wcqmnTBGfNIckEj2nLHyxyr1uByWx1WJVVzk2shPcnJye7YAmBvsgr7vWr+qviPaCOFu7AaWYjIgiAaQj2myQsa+85UetBWXPalpNMEKtFeSEr3cq7xKBl5zglZEUcipIZmVdsnEO77SW3DIJBD853ZLTSs3gEhwGa4uMHVKTgaEDNyAUDGI9r2ePFZZp77KqrmCOGJyAvc6lZu/AV9XeM4OjSCYxnIAr80/CCny2NI7W9jltLSRoniWMJLGRrzIY1AWZQiPh0AGFO3M0E/tJxq441bW72Fy8srSusloqBTEF+jIIwWIUbfOOT9NcaTkVT3/YS6tVbvBPNMwWaZpO4OlF1RKVYTO5YtJjfGQG222/RPwdWKWtksfDESV5PHNduT3CsR9DWN5ig8OlNsg5KkmoV5xmYW96xiuLwyOqC6jjjjg7mJsxBSWGsamk3QMPFzJoNP8AgytI7SxjsxLrliDNIrK8bqXdnOI3AbRk4DYwcVx7a9hI7qKTRHkNlnhXSC7Y/HQk7R3A8+Un0X5hl6rx224gVSZJbeZX0xu2FkjlPJUkGdEhx+LfGsAjSwzVN2s7TXNqY1muUt+5bVIyRgm5GQYmQOcCNgJA6g5DLgZUg0H5jwjjN12dugquskEy5jchhHKmSPEuQUdGyCpIKNkcic/sCcVtY1S4eRry4KCRSdAESsMatBIjtF5gs5B2IJY7Vk+2fBDxWJmhRY4JnZodWlpPlaI2xCnEAmC6SCSS6JkKWOcl+DMT3uLWF44ypZyz6sxlcBnRc5MhDDcYbwNhlHMNxDw+LiPElWdFHeRzMyQZiVCugpIeUkj+LBaRUDeHwEANWukkuLMf1gGeEcriNPnUHTvoUG4HtxD4qOdSOyfZK3sdXdEyS/RklYgvn6RXA2jGcHSB1ycnetGRQUltcpKivGyujDKspDKR6EbGoHEfyuz/AP6fuh/oam3/AGZGtpbV+4lY5bAzDKfOaLIyffUq3r0qiuuJst5Zpcx9y+qdQc5hkLQkDupcAEkjGhgrb8iN6DSUpSg43dmkyFJUV0PNWAI+OD19ahxwXFr+Tyd7GP7C4YkgeUdxuw+Egf4irKlBTdnOOpLxC7VsxSstuBBKVEh0JIWKgEhx4uakitfmsgvZO3765leNXNyYi4YAgGJdKleobmcjBzUiJLi2/Ev38f6Gdj3g9I7jcn4SA/aFBqKVVcN7RxTt3fijmxkwSjRJgcyBnDr7yFh61aA0HtKUoIHFONw2wHethm2SNQWkc+SRqCzH4DbrVNLPc3XMtaxH6qlWuWHvOMpD8F1H3ga68Q7PPHO9zaaTI4USxP8ARlC8gsmCYm8uanqM+Ie8P4ms2oDUrptJE40yRk8gy55HowJBG4JFB92PD44FKxIFBOTjJLHqzsd3b1Yk1IpSgUpSg9XmPjUXsRbqtoGCgM7ys7ADLt3sg1MebHAAyegFSl5j41x7FjFmg/WT/fy0H3xn8psf20v+Wmq4Jqj7R3Ails5ZDpjSZ9ch+igeCVFLnkq6mUZO24q2ulLRsEOGKsFOepHhOR64oIvFeNxWykyuBgZ05GojIGQM8skDPIedUHCrvTIiWkSrEZW7wrqaQlSFJnZlOlyc5DMWwBuDsbC27MKmDKzShQrBSoPjChWYkDLZwdvNm5k5r5iguLkAYNnBt4V0/KXGMbkZWAfDU3qpoKWLjbJwwx2oaW8kimkSOPBZXmaRxJIfoxrqbILEZxtk1+fdk+wD20dut4rq004Z4HAGyXFrbrrxu4KTT7ElcScq1HabVadnpFtCYpluO6zESsrOl0YyQR4ndguc7kipvAuAXl5a2Pyoy27Qp45ZGD3MjF45dlOQmGijOp9R2xpxvQTO21nGjRLCWSW4fTJHCrP30SIzkSW6Ea1JVIy+VwJCCwG1Qu0PFbl7eSO7K2R0J3cSKkizHKEjv2ym2/zSgN4c5IrQz31rw3Wsal5yAz+LVK3svPM5wi77F2A6KDsK/PO33bDvopoZ21Eqf6tFq0p7LS50nIOMGTTvgiI7NQXXG+Jm771VjimmgjdmuFytvPbIfnE051SMG5KjEJIqkOMkVI/olWtxcTySTTW8/dSTsxyYGKAOgG0eI3hn8P1o9yd853g4u+HRT310o7gQSRrCz6ZFWQqE0mQF5QNKKBIQcHwjAwdL2cl7zgN08uhXeGcyRhmJiKwd0iPqOoOEjQkHG5oMv+Dm6mlm4vw2ZgJldpoyo0hZ4XCd4B9tYH9SCTzqJwThMlpxv5WilLedY7tMbrpnlhhmjPkYzcvt6DzqXweTu+2coX68ba/tG2SRv+5a3NygHCblRzjkukX003T6AP8As/wFBYXXCpYZWkiaQ631NgjC7kksp+kgUuAN9yPTEjhfaNW8EpxIrCNmUHR3ndhyOZKD6Q8XVD6ZvMVX8S4QswPNWIxqHxJ/8n/1GgsA1UHaSzSaezSVFdGkmVkYBlINvKcEHY8hXvBYZ4ZTG4URFSyhN0TBXCKxA9o7EfV8sV8XF6Lm8t1gy/yeWRpZFHzaZhmi7vXyaTU6+EZwAc42yEKK3a0vFt0kdoXgklVJCXaIxyRJpWQ+IoRIdmzjTscbVcVX8V/OkH7ncffWtWFApSlApSlBHvuHxzrpmRXXOQD9U9GU81b3hg1Gi+U234t/lMf6KZsTD0Sfk/wk39+ptxcLEjPIyoijLMxAVR5kmoEFvNfb/OQW3nuk8w9PrQRnz2c+51C64NxuO7VzHrDI5SRHXSyOACUbpkZHIkb86VIsrFIY1jiRURRhVUYAHoK9oO9VfF+BJcYbLRypnRMmA6dSN9mQ7ZRgQccs71aUoMrHxJ4XWK8CozHTHMuRBMegGTmKQ/o2O/1S3Szqxu7NJkZJFV0YYZWAKkHoQedZ2exmsvxfeXFv7G7Twj3Cd50Hsnxgci2ygLGlcbS7SZFeJldG5MpyD0PwIOxHQ7Gu1AHOuPYv8kGekt0P8LmYV2rl2O/Jf/33f+anoLpkBBB3B5j49Kz7cJlsjqsxrh5taMQAvrbO20f7NvD5aN86KlBB4XxeO5UmMnKnS6MCrxt7EiHdW9D8Rtg1D4rxKXvRb2oj70oZGeTUY4kzpUlVwXZmDYXI2RiTsAfrjPCEc98JO4lRTi4XAwo3Kyg+GSPzVuXMEHesZF2vlN4u0cQuI1gW8dZPkrPE8jqYc4LFxKcK5UZXZnG5Cx4YsXD5ib8A3L6nS4GpxMWIWRYIQuYpN1zGgJYEHLYbEDtL2+Kpln+TRHIABBuJCNtIK6tJztpj1sM+Jo697f8ACRBbK0TNLfvKixvIDJK+rUsgWMYAjCM5KKoXbcVSdkPwdLOFu7yVpmcbDUdeASNDt/ZgHI7tMYxgnpQZ5eKz3jiOD+qxahlycOpkOnXJINXcaiNOrLOSQrOcitXe/g4hs7GdkeTvUgmOoBNGShz826tj7edW58W+K2F72fhljVNIjCAiNowqmMMMMFGCpUjZlYEN9YGsh2ms7qwsrgCaE2/dOmGbAAZSAqRyHKN5KshG/hQcqDVns2jur3DyXLo2pBLoCIw5MsKKqaveYEjO1fm/bX8JtoXkjEN3FcBxFLIBFuisO8jcLKRMMAgBthnYiq3jf4TbziMbpEBbQ6SzSIdMsq77KXb5tTvkgn1O+KyMHB/l8gteH24dvCTLlsJsNbM5ONGeerOCPCd9w/Wuwd1Bc3Z4rdxmKW4Ajhc/iAUXuHOrJ0SOUOFfocKWJNWsPG1mMdmg8c97LK2SARCl1JOWCcypSNRqOAdYwTyqBwqU8I7O/wBaQB445lMTgENI8siohHJgSVPw3rO/gW7OXFtG3EBGkhkBjWJjodogRqkjcnSCWXADAAhOY5kP3YVF4jxOO3TXMwVcgb5JJPJVUDLMeigEnpVKva9Z8x2aNLONpEcGMW5zj+sEjKHY4VQS2NtvFU3h3ANLiadzNPuBIRhYweawx5IjX/Fj9YmgjfJ5r78brt7c/wBkDieUfrXU/MqfYU6j1I3Wrq0s0hRUiVURRhVUAKAOgA5V3pQZriqf7SgP/CXA/wDetanVF4p+cIf3Wf762qVQKUpQKhcQ4osJVcM8r57uFMGR8czucKo6uxAHU9DxbiDzuY7IKxB0yXDDMMRGxUYI76QeypwPrEcjccI4ElsGI1PI+DJM5BkkI5ajjYDooAC9AKCDYdn2kdZrwq7qdUcK5MMJHIjO8kg/SMNvqhd834Fe0oFKUoFKUoFeEV7SgoeI9njraa0YRTHd1IJhm/aoOTY2Ei+IddQGmuFjxQSMY5FaKdRloXxnHLWjDaVM/WXzwQDtWlqBxXg8dyoEgOVOpHUlZI29tHG6n+Y2ORtQR65djvyY/vF5/m56r5LySzOm8IaLOFuwAF9BcKNom6ax4D7vKnAuNR2tqe9Y6mur3RGoLySH5VMcIi5LfyHXA3oNXmqXiHaYI7RW6meYbFEICRk8u+lPhj6HTux6Kagy/KLv8cWt4f0MbfPOP1sy/ix7sZz73SplraJCgSJVRByVQAB57Dz6nrQQv6JaZg964mIOViAxbxkcisZz3jD25M+YC8qnXdqkyNHKiujDDK4DKw8iDzrrSgzVjwYcMJMEKyQkYJRB8piXy1AZuIxtt9Ie/wBJA8J+U2WJopTqliQjxnkZod8CXoyHGrT0YZa9r8m/CB2vktr0wWCPbTSA95O+Ejm8JwY0YaWk5AS7Enb4Bqe0v4ULSyiBRu+mceCBMh88vnARmLByCGGdjtX4/wBqONzXxeW+lXVG0iJbeIQodOCIwv03UsMnOQQucqSVgXXFooNYUNPOxZZnl1HUwOCcncgtlgRjoCCQGrQ8O/BbdTW8l5eYULFI6QSM6vpVGYHADaADghDjON8dQjdl+yVzxpgE1QWSlQ0hyc6F06Uzu5xnbOlc/AV+3cF4DbcKtikIWKJBqkkcgFsDeSSQ8z/LkB0pbJdBFSOOxhQABQGmkCjoBGEjGP8Aq86gX1mhkCTF765XDrAdKQRezJJGMpGPJpNbHHhBoMrxqFuOzLJPqt+EW5195J82bluWpQdwp+iDjkTjLNgbaGKS4VUjDWtqoCqANE8iqMAKP7smAB7ePZ6yLTg5LrLcsJZl3XAIih/Yoevvtlj6DarSgrH7PQhUESmFowRHJDhZEyckZ3Dgncq+oE7nJ3rtB2he28N9pCchdICIj0HfKd4D6klT5j6NTa8IoLZXB5GvqspHYSWvisioTmbVyREfPumwe4PoAVPkPpVccJ4+lwSoDJKoy8Mg0yIOWcZwy+TqSD0NBB4p+cIf3Wf722qVUPi35xg/dbn721r5v+KiJlRFaWZhlIUxqI9tido4x1dtugycAhIu7tIUZ5WVEXmzHAHl8SeQA3JOBUOGwlvvxgkgtv0e6TzD3yN4Yz7I8R66d1MrhvZ8l1mu2WSUboq57mH9kp+k/QyNud8aR4avgKDlbWqxIqIqqigBVUAKoHIADYCu1KUClKUClKUClKUClKUClKUHxJHkEHBBGCDyx5YrBcB4E1mJprWJXRri5V4VCiVVS4lVRA2wKgAHuWIGclSDsd+ap+zH4qX96u/8xKaDjY36TpribUuSDsQVYbMrKQCjA7FSAR1qRXPivZ7W5mt27m4wAXAykgHJJo9tY8mBDL0PQxLPihZ+5nTubgAnuycq4HN4XwO8Xz2BXbUB1CfSlKBUHjHBIbyIxXMSSIejDkfNSN1PqCKnUoMLwT8DllaySP8APSEn5ss+kw9QUZMEuDuHPLb1JsO0V9LbWdytyTJGYJVW5VcEFkZVW4RR4Tkgd4vhPULzN3xDjCxMI1VpZmGVhjxqI5a2J2jTP12wOgydq4QcIaRhJeMrspDJEue4iPQgEZlcfpHH2QtBxiupbxV7nVDAQPnyMSyDA/Eow+bU/pGGT9VeTVaWPD44E0RKFXJJ3JLMebux8TserMSTVc3C3tiWs8aM5a1Y4jOdyYW/sW66foHyUktU7h/FEnDaCQynDxuNMkZPIOh5eh3B5gkUEulKUClKUCot/wALS4C6wdSnKSISskZPWNxuufLkcYIIyD93l6kKF5WCoMZY+uwAA3JJ2AGSeQ3qJDw2W+3nDw2x5QZxLKP17A/Nof0Q3P1jzQBQ295c3XEEjilhcJBOnywoQMGW31gRgaJZVKqCVIXLbgFSh2/CeCR2qsEyWY5eRzqkkb2nfr6DYAbAAbVD7kJfwKoCqtpMAoAAAEtsAABsAPKrygUpSgUpSgUpSgUpSgUpSgUpSgUpSgGqbsufm5v3q7+/kP8A5q5NUvZb6E/73dffNQXVQ+J8JjuU0TLqGdQOSGVhydHGCjDowINTKUGUlmlstromSDpdYGpB5XKKMAfrVGPaC8zZqwIBBBBAII3BB3BB61bMuax/FYhw91+SeLvG/IBuW38Ulvj8TjOTqxHvvpOSQuXcAEkgAAkkkAADckk8hVP/AEhJd7WngiPO6ZQdQ/4eNvp/tGGn2Q3SPw6McQBe5IIRsGz3CxMNwLhWAMsnXxDT1UH6R0VBE4fwyOBSIwcsdTuxLSSN7Ujndm+PLkNtql0pQKg8R4QsxVwWjlUEJMmA6g7lTkYdD1RgQfjvU6lBUwcXaJljvAqMTpSZc9xKegBOTFIf0bHf6pbfFtXOeBZFZHVWVhhlYAqwPMEHmKqhBLZ/ig89uP7LJaeIfqmJzMg9hjqGPCTstBc1Bv8AigjYRorSzsMrCmM45a3blHGD9Zv+WTsYltxZr/bh7KY+T3RGUQ4GUjQ47yQZ3Bwq9cnwVoOE8FjtlIjBLMdTyOdUkjctTud2P8ANgABighcL7PnWJrphLOM6AARFDnYiFTvnGxkbxH0HhF4BXtKClmb/AGlEP+Em/jNb/wClXVUk35zj/dJvvoKu6BSlKBSlKBSlKBSlKBSlKBSlKBSlKBVJ2X+jcfvdz94TV3VJ2Y2FyPK7uP4tn+RFBd1T9qu0acOtmnkDMFaNdK5z43VM8ugJb/pqTxTjMdsAZCcscJGoLSSN7MaDdj/LmcDest2os57i1Z7r5uPvINNqpDAgzxDNw42kOCfAvhGd9WxAXDcakuyVsdOjcG7YZiHmIV/t29fojzJBWp/CuCJb6iNTyPvJLIdUshHLU3kOigADoBU6OMKMAYA2AGwAGwAHlX3QVHF+z6zsJI2MU6jCzIBnHPRIp2lj91viCDvVdb8SZZBDdKI5j9AgkxTY6xMfrecbeIeo8Vaio1/w+OeNo5kV0bmrDI8wfQg7gjcHlQQaVWTpLY/T1z2w/tMFp4R+sA3mQe2PEPrBt2FhDOrqGRlZWAKspBVgeRBGxFB90pUG+4oI2EcaGWdhlYV2OOWuRuUUec+I/AAnag73l8kCF5WCoMbnzPIADdmPIAAknlUSHhct7vcBobc8oM4llH69gfAh/RKcn6x3KCZwzs8Q4mumEs4zpwMRQ5GCIVPI42Mh8R9B4ReAUFJddndLd5aFbeUAA4Ud1Iq4CpLEMBgBsGGGXocbHrw7j2t+5nUw3GCe7Jyrgc3hkwBKvwAI+sBVvUPiXC47lNEq6hkMNyCrDk6sMFGHRgQRQSwa9rPfLprHa41TW/S4C5kjH/EIo8Sj9Kg+0Bgsb2GdXUMhVlYAhlIIIO4II2IoKib85x/uk330FXdUkv5zj/dJvvoKu6BSlKBSlKBSlKBSlKBSlKBSlKBSlKBWP4dfTa7qG2jy/wAqlLTShhDGGCkeRlb3VOPNlrYV5igz4tobBTNMzySuQjTNgyNnLBFGwRNiQigD0JO7jfE7eWEJK7hXHegKDrIhkRvo4J5jljcBvKr2SIHGQDg5Hodxkf4n/Gsq+uM5FpFvK5UCNiWCSYTcE6Ccu+SAOe3WguIe0sLd5pLERjLEDIOcY04OTnIxtvmuljx2OaRo1DhlGWDADTvp0nfnkdNqz0U8iRtm0jQmN8xiKQrJ4SQuFJVcYXOSchsbEEDR8FiAiUhFQkZIVSu+T0JJ/wASedBYUpSg8IrO3vZ9oWaWy0qWJaS3baGUn6TAj8TIfbAwfrA8xo6YoMmt3PdHu4IpICNpZZ0A7s9UjTOJn94EoNjlvo1e8J4NHbKRGCSx1PIxLSSNy1SOd2P8hsMDap2K9oFKUoFKUoPllzVFNwN7ZjJYlQCSz2rbQyE7lkO/cOfMAqfrDJ1C/pQZaw4ulxxJcB0dLWUSRSDTJGTNDjUORBwcMCQ2Nia1Nc+4XVq0rqxp1YGcE5xnnjONq6UClKUClKUClKUClKUClKUClKUClKUClKUHhr4P/ilKD5PX/l/M10WlKD6pSlApSlApSlApSlApSlApSlApSlApSlApSlApSlApSlB//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Rectangle 2"/>
          <p:cNvSpPr txBox="1">
            <a:spLocks noChangeArrowheads="1"/>
          </p:cNvSpPr>
          <p:nvPr/>
        </p:nvSpPr>
        <p:spPr>
          <a:xfrm>
            <a:off x="107504" y="188640"/>
            <a:ext cx="4319934" cy="548680"/>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CA" sz="4000" kern="0" dirty="0" smtClean="0">
                <a:ea typeface="ＭＳ Ｐゴシック" charset="0"/>
                <a:cs typeface="ＭＳ Ｐゴシック" charset="0"/>
              </a:rPr>
              <a:t>Precession</a:t>
            </a:r>
            <a:endParaRPr lang="en-US" sz="4000" kern="0" dirty="0">
              <a:ea typeface="ＭＳ Ｐゴシック" charset="0"/>
              <a:cs typeface="ＭＳ Ｐゴシック" charset="0"/>
            </a:endParaRPr>
          </a:p>
        </p:txBody>
      </p:sp>
    </p:spTree>
    <p:extLst>
      <p:ext uri="{BB962C8B-B14F-4D97-AF65-F5344CB8AC3E}">
        <p14:creationId xmlns:p14="http://schemas.microsoft.com/office/powerpoint/2010/main" val="21932609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data:image/jpeg;base64,/9j/4AAQSkZJRgABAQAAAQABAAD/2wCEAAkGBhQSEBUTEBIUEhUWEhcXExcYFxIXFRUXGBwZFxUTFhgYGyYgGBkkGxQZIC8hIycpLywsFSAyNTAqNSYrLCkBCQoKDQwOFQ8PGTQeHyQtKTUqLC0qKSwsNTU1KTUqLSwtNTI1NS4yKSwpKSwpLSksKiosKSkpKS8sKTUpKSwsLP/AABEIANgA6gMBIgACEQEDEQH/xAAcAAEBAAMBAQEBAAAAAAAAAAAABAMFBgcCAQj/xABKEAACAQIDAwYKBwYDCAMBAAABAgMAEQQSIQUTMQYiMkFRYSMzQlJxcoGRobIHFBVic4KxNERTg5LBJKLRQ1Rjs8LS0/CTo8MI/8QAGQEBAAMBAQAAAAAAAAAAAAAAAAECBQQD/8QAMhEBAAIAAwMJBwUBAAAAAAAAAAECAwQRITGxEhMUMkFRYZHwIzNxcoHB8SJCotHhBf/aAAwDAQACEQMRAD8A9xpSlApSlApSlAr5kkCgsxAABJJ0AA1JJ7K+qnx+BWaNo5L5WsGA0zLcEofusBYjrBNB8bO2rHOt4ydLXVldHW4uMyOAwuDfhrVdcftfZE0Eu8wcYAK5VIObISVBzhgx3Z5ui9FYCBbObW4XlkmbJiF3JIDIOcxynneEGW8bqjRs41C71deNg6OlKUClKUClKUClKUClKUClKUClKUClKUClKUClKUClKUClKUClKUClKUEu0ZmWO6EBi8agkXAzuq3tcX0atdi8MpZWxUObKbiSPOUOoI3kYN+KKbEOBlGtX7V6A/Gh/wCalWCg5WXY80kheKfwcrkNJHI2bdkh7AdFcoj3Qya+GZrqQb2w8pxnZXjdUDKFfU81nMSO4IBUNIpC2zXFmOUGtjNsxSxZSY3PFkIBPrAgq/5ga1u09l7wH6xEJeYV3sQtIoII1Q3OgZrFcx5xsouaDb4LGpNGkkTZkdQyHUXVhcGx14Gs9cOdiTZmlw829u6lihCMGQsVEqX51mkDFdNIQoVcxrYbL5XDmpKjcE5yZ2CBsiBZC9mLB3CEi9yG0BVgA6ilKUClaPlDtWeJ40wyB2eOVgChe5QxhV8YgUHeasSbWGla+XlxkLK8YJUzjRyOdEZyqarbVMPxve7Xy21AdZSubw/K4tiEgaEAlirHeA2IaVLoCozjwNzwIDDTSvmTlDK86xIFUDEZXsSzqiuyESArZDJYMvat+40HTUrlpNu4hJpUKhxvvBjI92U2XKhXTmDwjE3vnsLWr4k2/iwD4MZgI7gQYg2DCItLfMQwGd1yDXmE9TAB1lKm2bM7wxtKoV2jUuozABiASAG1GvUdapoFKUoFKUoFKUoFKUoFKUoFRDa8Z4Z271jmYewqpBq2otjeIj9Wg/ftVPNl/wDhn/7KfaY6o5j/AC2H62qy1KDTbW2naMFo3UCWHnMYUXxqWF2kGpOgHWSBVgxz/wC7y+/D/wDlqflOwGH5xgA3sHjwWj8dHbQa579HsbLW1oIvrknVh39rRf2Y0+sTfwVHpk/0U1RicUkaM8jKiKCWZiAqgcSSeArTLtDFYjXDouGi6pJ0dpHHakAKlB2GRgfuUFGJwkjnMYo1e1g6zSK47swi1HcbjuqCZsQJQkkMM5AWQMHIkGQkLmGRVkILEjo24gXrJNsuYDXakqn8PAhQfQYr2/NXOzYibDy5sTtIyKRkE0K4K6AkaSwGNmtfy0Ld6qNamKzPYibRG+XX4bHSSXCNCCOkpEuZfWVspHtFZzFP/EiH8pz/APqK5ySNZGVU2rHLJeyB1wrG583cbuQH1XFZvtvEYUgYxVMd7CYHweugDOQN2TwAkGXXxpJtSazG+CLRbdOreHDTEgmSK4BAO5a4BtcAmXuHurH9ltfMZEv2iJL8SeJv1kn2mqMPtFHOXVH8xhlfvIB6Q71uO+qqhKL6g/8AHk9iwf3jNPqL/wC8S+6D/wAVW0oIvs49c0x9qD5VFfGGiKTlc7sDEDZmLa5iLi/CthUf7z/JHzGgspSlApSlApSlApSlApSlApSlAqLY3iI/Vq2otjeIj9WgtqTaolML/VyolynJmF1v2HX49XfVdTbTxDJDI8al3VGKKASWa3NFh2m1WrvhW3Vl5y+ExMy8/HSkZucpRRldTezLmsGVh7CAR1Vjn2fOCA20MUxa9gDJwFgT07DpD31bsXZs6KzSQ4iSWRs8hKgDMezMw9/9gKz4qBxLCr4WQu+cRgnDdQDsx8IcoGQa9rAdYrXnEis6ax/FkRhcqsTMTr8bOdxGyAwG8xWIcGxXNwbnABhme1gSp1txBr5Tk1G/CSd+GY+D0uSOs68DqL6a11MfJqfTwGi2yh5ksoBDWGVTpdV430FqyryUnvcRwrrcjfy2JzFhcCKxsxJFW6TEbrcFeixO+vFyWB5IwyLmDvbTrjPEX1sNDVQ5DQ+fJ70/7a3i4LdNu2xeDjbQZGlkdhbQAK7gitqvJmYi/wBYi9kLn4maqWze3rr1yddNtHB7S5HKq+AZy9iwDFbHLa4FgLHnaeiul5B8st+PqmL5z5SEZtd4ttY3vxa3bxF76jW7aWwZIV3xl3oS+dQgUhDbM62JJK2Bt1gHrtXEcq9mmORcTCbXYElfJfirgjttf0jvq8TXM15Fp17p8XletsrbnKRp3x4PQGwwwjLDKM+DkYLEW1+qyHRIrnURMTZDxRiFvYrl3H1WWPxT518yQkn8smrf1BvSK1/J/ake0cD4VQ2ZTHOnVe1mHcCDcenurNydxTjPhpmLSwEDOeMsTX3Mx7SQpVvvxv1WrGvWaWms74bdLxesWrulbFtNSQrgxOdAr2GY9isCVf0Ak9oFWVixMQZGDAMCDcEAg+kHjWLZRvBFfXwSfKKqsqqP95/kj5jVlR/vP8kfMaCylKUClKUClKUClKUClKUClKUCotjeIj9Wrai2P4iP1aC2lYGxsYIBkQFmyqMy3LDUqNdWt1Vhj2zA2TJNG+8z7vKytm3fjMuW98tteyg+dsx3iAyo3hYTZ2KrpKhvceULXUdbADrqPBeFx88h6MCJh07mcLNMfaDAPyGvna23ITCrFkCExyZ5o5RCEWVLlmKhVfzAxBzZTawr65H87CiX+PJLPftWV2aP/wCsoPZQbuvC/pR+lSSWV8JgZCkSErLIhs0rDRlVhqIxw06WvVx9h2/iMsWUXu/N0NjlsSwBGoJAyA9TOtcFNyYw7xbr6vGVIsoVFU6i6lCBdcwBt5rrbgbUHl/0e8iztLFiM3WJBnnYcQt9FB85joPQT1V7htT/AAMkKYNVjjETXi4RuFKAeq1ieeNe3Nwqf6OuST4DDOsZikMkzsZDmBdVJSPQDQZVzcTq5pywEu+izGPxT8Fc+Un3hQl12zdopPGJI+B0IPFSNGVh1EH/ANIrjdqbICtJhW8Wy5oe5CeiPUf4FK+OTG0GgxADspjlIRgFK2fhG+rHjoh9K+bXRcrcN4JZhxhbMfwzzZR6AOd6YxXRgXmttO/1Dnx6Rauvdw7Xn/0d7UOGxxgk0EpMbDqEi3yH26r+YV6ByhG5khxY0EbbqfvglIBY+pIEe/UoftrzHlhhzFiVlTQtZgR1OltflNetYaRMZhAWF0nhs47nWzr8SK68/WJ5OLHbv9etzi/59pry8Gf2zs+HrivfgfRU2yD/AIeL8JPlFScmsW0mFTeG8keaKU9skTGJ2/MUzehhVWx/2eH8GP5RWY1VlR/vP8kfMasqP95/kj5jQWUpSgUpSgUpSgUpSgxYrPkbdZc9ubmvlv1Xtrb0Vr8HPLJcGRUZemm6IZb8OMjAg20YaG3ca2tTYzAh7EEo69BxxF+IPnKbaqdDYdYBAY/qL9eIk9iwAfGM0+zL9KWZvzlfky1+4XHHNu5QEktpboyAcWQ/qp1HeLE2UEX2TH17w+mWZh7i5qPYuxYNwh3MZ54l1VT4RdFk14OANDxFbmotjeIj9WgzRYGNejGi84voqjnN0n0HSPWeus9qUoNNyxx25wUsudUyBWuy5xcMthbtJ0B6iQeqq9hYXdYWCPzII0/pUD+1av6QnI2XirOUvCVuFznnELlt1Br5SfJDE9VdCKDntvsWlyjzVUHsMhY39jxwH21GYd2MzAh8pkVLdHmmdM1+ySGRbcedWzeF2ll3ai+dgHPkcyDgOs3BN+rLX7i9lqiFiSzNIov3PKdLeiYig2uFgCRqg4KoUegC39q5Xln46L8KT5krd4jb6rqI5HS9t4AgjB4as7DS+mbh31zfLCeQzReCy+DfpOPOTzQ1BqJI8wIPWLd47x313uysSMThVMgBzoVkHVmF0kHouGrz+Oc3ysMrWuNbhh1kGw4XFwQOIrrORM/Nlj82QOPQ4t8yOfbUocVymwpODGbVoZMjHtykxMfaQDXVfRbjs+ByHjFIy+xrOPix91Q8pMLzsZHbiN4v5owfnjaoPohxVpJ4+1EcflJB+cVsYntMtbwmJ8/yxqezzdfGJjy/Dp4Nm2xuMWNt1I8cUqSAAkB7oy5W5rDPhs2o/wBq1iL3q/ZGPKwxLKhUMI0iK53DDdhsz2XwWoI5xtoNdQKwbVmEWOgdr2kgniNgzEsDFIgsoJOiye+s+ydpD6vEFjlbwSf7NlHRHW+UVjNptwak/ef5I+Y1rlhljH+EgKKqZUhdoI8ODmzZrxh3U2JGmmo00qoRzmTPliXmZem7dd79AfrQbOlRbqfrljHoia/vMh/Sn1F+vES+wQgf8u/xoLaVrF8HMirIz5s2dGbMQALiTXVbGy9nPFU/acW+3O8XeZQ2S/Osb6jt4GgqpSlApSlApSsc86opZjYD0nuAAGpJJsAOJNB84rCLIuVxcXuOIII4MpGoI7RUseKaNgk5uCbJLoAxPBZANFfqvwY8LEhaRbYDi8ccr6kHmZLEaEHelbGv2SeRwV+r6EWIkaMAg8QQue4oL6i2N4iP1anwmHxCXW8eTyMzSSMv3b5VzDha+veer7wuBmRAm+SwFriIg/5pCPhQbKlRfUG655T6BCP0jv8AGsU2FhXxkrD1p5R8M4HwoNf9ITkbLxRBkFoT4sXa2lwfuW6XYuatw+1YV6U0Y9LoP71rZZsCoudy2oF7LIbkgAXAJuSQPbVOE2pEyK0EburKGUrGyqwIuCCwUEEHjQY8FtNAZek15SQVjlcEZV1BVTp/pXxtrEPLAywRSl+aVJUIAVYMD4Qr2VUu03ZiqwPdbXzNEBrwPNZj1Hq6q/MTiZ1RmEcXNUnxjtewva27H60H4uJyqqPAyR82PUxEC/NVWVWPNNwvXx101rluUFxJGhN92sqXOpy3iZLnrOR1BPaDXSYPPiEUyOgAYF0VCDmQg5Sxc3W4B4C4I6jWDE7FTEtKWurCSyOvEcyMN3MLixB616iLgOIx+iZhoUIYHjw6Wlx5JYe2t7yHntiZFMiuTCCQLC2RrDS5P+1PGtXyg2ZJApSUCz8xHHQYtpY36BsSbHsNida2vJFQMXoLeAl0At5cNShVt9P8YR52HT/K8gPziuO+i6TLjyvnQuvuKt/0123KIf4uPvgb4On+tcJyA02qv84f5W/0rXwduXv8v9sbMbMxhfNx0ejcpnKyYNwpYjFkWFgTngnS2pA4kdfVWXZM031eLLElt0nSkIPRHUqN+tfHKjhhz2Y2D4tlPwY1fsf9nh/Bj+UVjtp+ZJz5US92R3+Odf0qNRMcSY2xKBRCr5UCCXMWYElWDeDsAAe0Gqsdt2CE5ZJVzeYLs/8AQt2+Fa3Zm1llxhItHeAKqvHlmcqzMSreUliObe4NyQL1fm7aa6bFOcprprtZnwjxnwzzTJ56OyuvrRxZcw70H5euq4dnQOoYKsoPBmJkB9rE1sKjm2cMxeJt054kC6v+InBvTo3YRVF35PLDhkvlCAsqgIhJZjoAFQXY8ToNACeANc/tfYq7sTwGaUvLvXZZG1DgqJFVdLiMiNWXorZucUWthjsOkrp9aDxMtxGySOsZZ+aSrrYq5W62ax5zBb8a1E+BnwL54SDCN3nuUVGJOQmQm5QDMgFlyokd783KwbTYXKtZQqyAqzEgMFO7bR3UXuwVjGhkyljzSpvzhXQVyUm4x4Md0SdSxOXO8RsyE85SofMBG3EMAwB8oVmxGPbBZIlUtFHGlyUcl7swksy2SPKACFscxdVUDS4dPSp9nzO8StLHunIuyZg+S/klgACQONtL3sSNTRQKm2hhy6WW2YMrLe9iUYOAbcActr9V6prHPiFQZnYKO0kAfGg12FWdWkbdRjO4YAytoAipraM68z9KoyTnyol7sjv8c6/pWux/LPDw2L7zITbOEOUHquOl1cQLVtsBj0mjWSJg6NwIvrY2PHvFXth3rGsxsUjEpaeTE7WL6nIelOw9RIwP8watbFhZGjSXeSy3Xnpn3ZP3kMeUZu46Hu69/UWxvER+rVF2PD4CCRcwUSD75dyCNCCJCSCDoQdRVUOBjToRovqqo/QVhxOBObeQkK/lA3ySAcA9uBtoGGo7xocmDxwkuLFWXpoekt+HpBtoRobUGPa0hWMEGRfCw6xrmaxkQEW80g2Y9Slj1VFyP0wiR/wWkg9kMjxL/lQH21btYHdi298ZF4ogP4xL8fI877uaodkeDxeLi85o8QnokXdsP68OxP4lBcebiR/xIre2Nrge0Sn+msmJxyo8aNfwhZVPk3AzZT6QDb0Vj2qLIJBxiYP+UAiT0nIzW77Vg5QYYvBmTpRlZUI11TW47dL6dd6DDszBK8QKSMjAbsshXnqnNRiGBUkrlYG17MNbVTBsRFULnmIH/FkHHUk5SLknUk6kk1rthYwLMU4LMpkiGmjJzZYr9ZXQC3koK6KgkTZUQvzMxIKkuS5seK3cnQ9Y661uz9iJDjCYiQu4PMOoTMy2yniAd2dDwtpYaVvaiwfOllfsKxjvyAsT/VIw/LQaLlC3+MQdmHJ97j/trhvo7GbaansEp94I/wCqvROWeGDYcaWk30KRuOmhlljjJU+hjpwNtQa865TciZsE+eHNLEeDAXZfuyKBqO+1j8K1spiUtS2FM6TMaMfO4eJS9MWI1iJ1eh8rMdGv1YO6L/jIma7AWChnudeF1HvrDgeVUYw8QiSSZhEg0UogOUcXewt6t68ywE2MfJ9XRvCKWjKQxrnUWzMrBBcDMNb9YrZ7O5EbQxEabxsiFFtvJLi1hayrfq7bVXoeFTr3jz9cVum4t4/RSfL7/wCNljttwxSvKxRXfjFBfLe9yz9TP2sQPRWohOM2hIRAMgVQ6rmyi2YqHVjxYMpFxa1uquw2L9FsERDYhjOw8m2WP3A3b2m3dXRwtlxZjUuFGGQhAiiEc9hdWHl2FsvCwFL5rDw/dxyp753fQplcXF97PJjujf8AWWTYSyjDRjE6yhLScDr23Gh0tV9Kwz4xE6bqnrMB+tZlp1mZatY0iIZJIwwIYAgixB1BB4giofqbxeIOZf4TE2H4b6lfVNxwAy8a+/tiLyWL+oryD3oDT7QY9GCVu+0a/B2B+FQlo9obBixObd2ilveRJFLcWzGylrKpfnErdGN75jqJ8PtmeFsuJikZQWcA7klUQFgA5IUqoBuxbNeNTfwoC73FQSSgZooxbVWMj50PapRND6GrImzM8YTFbuchrqTGot5psSRmFzzhb0Cgowe0I5QTE6vY2axBKnrVhxVh2HWqK1+zNjJAzFL6qiKPNRAcqX4nnO7FjqTIb9VbCgVNj9npKtnGoN1YdJTwup/9B66ppUxMxthExE7Jef4zCCaAo3lLx7G4hvfUv0XbYMckmDl0NyyA9TLpInuF/wAprYIeYPV/tXK8l9lYjGTHEwvEssLRsc2ZQ51sTlB4hCDpretmsRbCvW06R9+xi4kzXGw7VjWeMdr2SotjeIj9WrF4a6HrqPY3iI/VrFba2psZgg9mBKOvQccR2g+cptqp+BAIppQabHYhmQRSRsZd5EQqPkDqsiEyIx4qoGZk42BGoIJ+dteCxOGxHk5jh5e5Ziu7Y+iZI1/mmq9uYLexZd2JfCREDMUK5ZFJkVhqGQXYW45bdda+adMRhzFLIHimQrHiFy2JOilraJKGGh0BZdLHmgOgqDZ53ZMB8kXi74+AA70JC+jIfKqLYfKVJIBvpEEyExzKCCd4hyuVUa5SRmX7rCs+NxCyAZVmzqcyMI3Uq2ouDIFBBBIIvqCaDV4vZhWTItxZhJCQLlSvNV1Gl8gO7dPKiK2NwQehwOL3i6jKynK68SrDiO8agg9YIPXWon2k5AWeDdMCCHeRUjzC9mSRM+U28lrGxI5wvf8AMVimLB1mw8UlrALnnMg8wopUuNSRYXFzbiQQ3ONxW7Qta54KvWzHRUHeSQPbX5gMPu41Um51LHtZiWdvaxJ9tavCbPnlKyYiQxlehGgj5pIsXYsp1IJAA4AnUk6X/ZKHpNI3beWWx/KGC/Cg1PKzFASYZMyr4R5iW0UCJCqFu7fTQ1FJyhjZjlxEr3/hrmGVuboqkkZbA8L699ee8vOWLw7WaHZ8UBZUjguYlc71mztlvpmuyLqDqlRctMftrCJG2Mxu73jEIkLojc0XZvBItgLjW/FhRLuNm4eVMa8uDhclIvCQyAormZ+fYuVEUhXDxuWCkOW1GuYdfsmeY4eLLEoG6TpyWPRHUit+taf6K9mvHs2OSdneXEEzuzszMQ1hHcsSfFqnvrpNj/s8P4KfKKIfm7nPlxL3BHY+8uP0qIbPY4k5sRMbwC6goqaMdQoXQ68b30Fbqo/3n+SPmNB+fZEflBn7neRx7mYis0GAjToRonqqo/QVnpQKUpQKUpQKUpQKUpQcViMM0V0cWIU27GA8pT1944j3X1P0PvzsQPuxH3F/9a9ExuCWVCji46uog9oPUa1PJ7kfDgmZoTIS6gHMwI01FrKK7ozFZwb0nfOnFwWy9uew7xujXg3tRbG8RH6tW1FsbxEfq1wu9bSlKBUGNwTXLxWZiFRkdn3JXNdjlAID5WbnAa6XuALX0oOYnxSwS/W4wywOd1iwVZN2UOSPE5WA5o6DNwKFGvZK6eoNpbLEl2TKsu7aNXZc4CsQSrJcB1OUaE9tiK0OC2ocC5hnDLhs7LBI5W8Srl0azEnDjOAsp6PRe1gzB1tfKxgcAB6K/VYEXGoPCv2gVpuV/KRMBg5MQ9iVFo18+Q6Inv49gBPVWw2jtGOCJpZ3WONBdmY2AH+vdxNfzj9I/L1tpYgZbph47iFDxN+Mrjzj1DqGnWbhuPon2D9ZxjbQxMsWSB2llzOA+9a7LI4PRS5ZsxPFO42r24o25t1I4JN7ho0UMwDBVjU3ltfiWY5Q3Xdey9ebbNwMs8ghgVpHkIUIvldevVYWvc6C19LV/SX0d8hl2bhsps08lmnccLjhGv3VufSST12BLqUQAAAAACwA4ADgBUux/wBnh/BT5RVhqPY/7PD+CnyiiFlR/vP8kfMasqMftP8AJHzGgspSlApSlApSlApSlApSlApSlAqLY3iI/Vq2otjeIj9WgtpSlApSlAqfGYJZFs2hswRwFzoWUqWQkGzWY++qKnxGPjTR5EQ9hZQfcTQc5Hsg4ZgkM5woZ1SEHJJBMxUs14cqiBrq3NjZFOltTYfePbaYkEcUuBOZGOdosSpGUqCMglYeUPK7a3TbTVhZEle/YjqD6GfKvxrUoZ4ZYiYgMKkZQtJK7zxg2Jd7Zw45ijNmFrknQXoOM279FW0ccwbGbSjcDoqI3Ea+qgYC/fx76kwn/wDPYzDfY0lesJCFP9TOQPca9ShgmYIXnUc18+7QBWLdBlLliMo9Nzrw0r9+xkK2laSW8O6bO7ZXXiSyLZM562Cg204aUGo2DyawGy423WSMhRvZZHUyEE2XOx4AnQAWF+q9bmTaqgkKkrlZFRssb2BbXMGYBWUA6lSbenSs8GCRCSiKpIVSQoBIUWUEjUgDh2VmoIhiZSdIQoEpVi8gBMY4SoEDXueCsV77cKk2Th5mw8V5VUbpOggv0R1uWB/prcGo9jfs8P4Mfyig/PstT03lf0uwH9KZV+FZ8Pg0jvu0VL8coAv6bcazUoFKUoFKUoFKUoFKUoFKUoFKUoFRbG8RH6tW1CmxYgLEMw81nkZfRlZsvwoM0+0Y0NnkRT2FgD7BxNYvtQHoRyv6EKj3yZQffVEGFRBZEVB2KAB8Ky0EW/mboxIg++92H5UUg/1U+qynpTZfw0VffnL/ANqtpQRfZKHpl5O3M7lT6Uvl+FZ8PhEQWjRU9VQv6VmpQKUpQa5sO0POhGaPi0Q6u1ouzvTgeqxvmtw+IV1DIbg/20IIOoIOhB1BFZKixGCIYyQkK56Sm+SS2nOtwa2gcC40vcC1BbSp8HjRJfQqy6OjWzKe/tHYRcHqNUUA1Hsb9nh/Bj+UVYaj2N+zw/gx/KKCylKUClKUClKUClKUClKUClKUClKUClKUClKUClKUClKUClKUClKUE2LwQezKcki9FxxHapHlKetT6dCAR8YXGktu5QEktcDyXA4tGesdo4jr0sTZWHFYRZFyuOu4IJBUjgykagjtFBmNR7G/Z4fwY/lFY48W0bBJzcEgJLoAxPBXA0V+rsY8LE5aybH/AGeH8GP5RQWUpSgUpSgUpSgUpSgUpSgUpSgUpSgUpSgUpSgUpSgUpSgUpSgUpSgUpSg+ZIwwKsAwIsQQCCDxBB4ivyGIKoVRZVAAHUANAPdSlB90pSgUpSgUpSgUpSgUpSg//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6" descr="data:image/jpeg;base64,/9j/4AAQSkZJRgABAQAAAQABAAD/2wCEAAkGBhQSEBUTEBIUEhUWEhcXExcYFxIXFRUXGBwZFxUTFhgYGyYgGBkkGxQZIC8hIycpLywsFSAyNTAqNSYrLCkBCQoKDQwOFQ8PGTQeHyQtKTUqLC0qKSwsNTU1KTUqLSwtNTI1NS4yKSwpKSwpLSksKiosKSkpKS8sKTUpKSwsLP/AABEIANgA6gMBIgACEQEDEQH/xAAcAAEBAAMBAQEBAAAAAAAAAAAABAMFBgcCAQj/xABKEAACAQIDAwYKBwYDCAMBAAABAgMAEQQSIQUTMQYiMkFRYSMzQlJxcoGRobIHFBVic4KxNERTg5LBJKLRQ1Rjs8LS0/CTo8MI/8QAGQEBAAMBAQAAAAAAAAAAAAAAAAECBQQD/8QAMhEBAAIAAwMJBwUBAAAAAAAAAAECAwQRITGxEhMUMkFRYZHwIzNxcoHB8SJCotHhBf/aAAwDAQACEQMRAD8A9xpSlApSlApSlAr5kkCgsxAABJJ0AA1JJ7K+qnx+BWaNo5L5WsGA0zLcEofusBYjrBNB8bO2rHOt4ydLXVldHW4uMyOAwuDfhrVdcftfZE0Eu8wcYAK5VIObISVBzhgx3Z5ui9FYCBbObW4XlkmbJiF3JIDIOcxynneEGW8bqjRs41C71deNg6OlKUClKUClKUClKUClKUClKUClKUClKUClKUClKUClKUClKUClKUClKUEu0ZmWO6EBi8agkXAzuq3tcX0atdi8MpZWxUObKbiSPOUOoI3kYN+KKbEOBlGtX7V6A/Gh/wCalWCg5WXY80kheKfwcrkNJHI2bdkh7AdFcoj3Qya+GZrqQb2w8pxnZXjdUDKFfU81nMSO4IBUNIpC2zXFmOUGtjNsxSxZSY3PFkIBPrAgq/5ga1u09l7wH6xEJeYV3sQtIoII1Q3OgZrFcx5xsouaDb4LGpNGkkTZkdQyHUXVhcGx14Gs9cOdiTZmlw829u6lihCMGQsVEqX51mkDFdNIQoVcxrYbL5XDmpKjcE5yZ2CBsiBZC9mLB3CEi9yG0BVgA6ilKUClaPlDtWeJ40wyB2eOVgChe5QxhV8YgUHeasSbWGla+XlxkLK8YJUzjRyOdEZyqarbVMPxve7Xy21AdZSubw/K4tiEgaEAlirHeA2IaVLoCozjwNzwIDDTSvmTlDK86xIFUDEZXsSzqiuyESArZDJYMvat+40HTUrlpNu4hJpUKhxvvBjI92U2XKhXTmDwjE3vnsLWr4k2/iwD4MZgI7gQYg2DCItLfMQwGd1yDXmE9TAB1lKm2bM7wxtKoV2jUuozABiASAG1GvUdapoFKUoFKUoFKUoFKUoFKUoFRDa8Z4Z271jmYewqpBq2otjeIj9Wg/ftVPNl/wDhn/7KfaY6o5j/AC2H62qy1KDTbW2naMFo3UCWHnMYUXxqWF2kGpOgHWSBVgxz/wC7y+/D/wDlqflOwGH5xgA3sHjwWj8dHbQa579HsbLW1oIvrknVh39rRf2Y0+sTfwVHpk/0U1RicUkaM8jKiKCWZiAqgcSSeArTLtDFYjXDouGi6pJ0dpHHakAKlB2GRgfuUFGJwkjnMYo1e1g6zSK47swi1HcbjuqCZsQJQkkMM5AWQMHIkGQkLmGRVkILEjo24gXrJNsuYDXakqn8PAhQfQYr2/NXOzYibDy5sTtIyKRkE0K4K6AkaSwGNmtfy0Ld6qNamKzPYibRG+XX4bHSSXCNCCOkpEuZfWVspHtFZzFP/EiH8pz/APqK5ySNZGVU2rHLJeyB1wrG583cbuQH1XFZvtvEYUgYxVMd7CYHweugDOQN2TwAkGXXxpJtSazG+CLRbdOreHDTEgmSK4BAO5a4BtcAmXuHurH9ltfMZEv2iJL8SeJv1kn2mqMPtFHOXVH8xhlfvIB6Q71uO+qqhKL6g/8AHk9iwf3jNPqL/wC8S+6D/wAVW0oIvs49c0x9qD5VFfGGiKTlc7sDEDZmLa5iLi/CthUf7z/JHzGgspSlApSlApSlApSlApSlApSlAqLY3iI/Vq2otjeIj9WgtqTaolML/VyolynJmF1v2HX49XfVdTbTxDJDI8al3VGKKASWa3NFh2m1WrvhW3Vl5y+ExMy8/HSkZucpRRldTezLmsGVh7CAR1Vjn2fOCA20MUxa9gDJwFgT07DpD31bsXZs6KzSQ4iSWRs8hKgDMezMw9/9gKz4qBxLCr4WQu+cRgnDdQDsx8IcoGQa9rAdYrXnEis6ax/FkRhcqsTMTr8bOdxGyAwG8xWIcGxXNwbnABhme1gSp1txBr5Tk1G/CSd+GY+D0uSOs68DqL6a11MfJqfTwGi2yh5ksoBDWGVTpdV430FqyryUnvcRwrrcjfy2JzFhcCKxsxJFW6TEbrcFeixO+vFyWB5IwyLmDvbTrjPEX1sNDVQ5DQ+fJ70/7a3i4LdNu2xeDjbQZGlkdhbQAK7gitqvJmYi/wBYi9kLn4maqWze3rr1yddNtHB7S5HKq+AZy9iwDFbHLa4FgLHnaeiul5B8st+PqmL5z5SEZtd4ttY3vxa3bxF76jW7aWwZIV3xl3oS+dQgUhDbM62JJK2Bt1gHrtXEcq9mmORcTCbXYElfJfirgjttf0jvq8TXM15Fp17p8XletsrbnKRp3x4PQGwwwjLDKM+DkYLEW1+qyHRIrnURMTZDxRiFvYrl3H1WWPxT518yQkn8smrf1BvSK1/J/ake0cD4VQ2ZTHOnVe1mHcCDcenurNydxTjPhpmLSwEDOeMsTX3Mx7SQpVvvxv1WrGvWaWms74bdLxesWrulbFtNSQrgxOdAr2GY9isCVf0Ak9oFWVixMQZGDAMCDcEAg+kHjWLZRvBFfXwSfKKqsqqP95/kj5jVlR/vP8kfMaCylKUClKUClKUClKUClKUClKUCotjeIj9Wrai2P4iP1aC2lYGxsYIBkQFmyqMy3LDUqNdWt1Vhj2zA2TJNG+8z7vKytm3fjMuW98tteyg+dsx3iAyo3hYTZ2KrpKhvceULXUdbADrqPBeFx88h6MCJh07mcLNMfaDAPyGvna23ITCrFkCExyZ5o5RCEWVLlmKhVfzAxBzZTawr65H87CiX+PJLPftWV2aP/wCsoPZQbuvC/pR+lSSWV8JgZCkSErLIhs0rDRlVhqIxw06WvVx9h2/iMsWUXu/N0NjlsSwBGoJAyA9TOtcFNyYw7xbr6vGVIsoVFU6i6lCBdcwBt5rrbgbUHl/0e8iztLFiM3WJBnnYcQt9FB85joPQT1V7htT/AAMkKYNVjjETXi4RuFKAeq1ieeNe3Nwqf6OuST4DDOsZikMkzsZDmBdVJSPQDQZVzcTq5pywEu+izGPxT8Fc+Un3hQl12zdopPGJI+B0IPFSNGVh1EH/ANIrjdqbICtJhW8Wy5oe5CeiPUf4FK+OTG0GgxADspjlIRgFK2fhG+rHjoh9K+bXRcrcN4JZhxhbMfwzzZR6AOd6YxXRgXmttO/1Dnx6Rauvdw7Xn/0d7UOGxxgk0EpMbDqEi3yH26r+YV6ByhG5khxY0EbbqfvglIBY+pIEe/UoftrzHlhhzFiVlTQtZgR1OltflNetYaRMZhAWF0nhs47nWzr8SK68/WJ5OLHbv9etzi/59pry8Gf2zs+HrivfgfRU2yD/AIeL8JPlFScmsW0mFTeG8keaKU9skTGJ2/MUzehhVWx/2eH8GP5RWY1VlR/vP8kfMasqP95/kj5jQWUpSgUpSgUpSgUpSgxYrPkbdZc9ubmvlv1Xtrb0Vr8HPLJcGRUZemm6IZb8OMjAg20YaG3ca2tTYzAh7EEo69BxxF+IPnKbaqdDYdYBAY/qL9eIk9iwAfGM0+zL9KWZvzlfky1+4XHHNu5QEktpboyAcWQ/qp1HeLE2UEX2TH17w+mWZh7i5qPYuxYNwh3MZ54l1VT4RdFk14OANDxFbmotjeIj9WgzRYGNejGi84voqjnN0n0HSPWeus9qUoNNyxx25wUsudUyBWuy5xcMthbtJ0B6iQeqq9hYXdYWCPzII0/pUD+1av6QnI2XirOUvCVuFznnELlt1Br5SfJDE9VdCKDntvsWlyjzVUHsMhY39jxwH21GYd2MzAh8pkVLdHmmdM1+ySGRbcedWzeF2ll3ai+dgHPkcyDgOs3BN+rLX7i9lqiFiSzNIov3PKdLeiYig2uFgCRqg4KoUegC39q5Xln46L8KT5krd4jb6rqI5HS9t4AgjB4as7DS+mbh31zfLCeQzReCy+DfpOPOTzQ1BqJI8wIPWLd47x313uysSMThVMgBzoVkHVmF0kHouGrz+Oc3ysMrWuNbhh1kGw4XFwQOIrrORM/Nlj82QOPQ4t8yOfbUocVymwpODGbVoZMjHtykxMfaQDXVfRbjs+ByHjFIy+xrOPix91Q8pMLzsZHbiN4v5owfnjaoPohxVpJ4+1EcflJB+cVsYntMtbwmJ8/yxqezzdfGJjy/Dp4Nm2xuMWNt1I8cUqSAAkB7oy5W5rDPhs2o/wBq1iL3q/ZGPKwxLKhUMI0iK53DDdhsz2XwWoI5xtoNdQKwbVmEWOgdr2kgniNgzEsDFIgsoJOiye+s+ydpD6vEFjlbwSf7NlHRHW+UVjNptwak/ef5I+Y1rlhljH+EgKKqZUhdoI8ODmzZrxh3U2JGmmo00qoRzmTPliXmZem7dd79AfrQbOlRbqfrljHoia/vMh/Sn1F+vES+wQgf8u/xoLaVrF8HMirIz5s2dGbMQALiTXVbGy9nPFU/acW+3O8XeZQ2S/Osb6jt4GgqpSlApSlApSsc86opZjYD0nuAAGpJJsAOJNB84rCLIuVxcXuOIII4MpGoI7RUseKaNgk5uCbJLoAxPBZANFfqvwY8LEhaRbYDi8ccr6kHmZLEaEHelbGv2SeRwV+r6EWIkaMAg8QQue4oL6i2N4iP1anwmHxCXW8eTyMzSSMv3b5VzDha+veer7wuBmRAm+SwFriIg/5pCPhQbKlRfUG655T6BCP0jv8AGsU2FhXxkrD1p5R8M4HwoNf9ITkbLxRBkFoT4sXa2lwfuW6XYuatw+1YV6U0Y9LoP71rZZsCoudy2oF7LIbkgAXAJuSQPbVOE2pEyK0EburKGUrGyqwIuCCwUEEHjQY8FtNAZek15SQVjlcEZV1BVTp/pXxtrEPLAywRSl+aVJUIAVYMD4Qr2VUu03ZiqwPdbXzNEBrwPNZj1Hq6q/MTiZ1RmEcXNUnxjtewva27H60H4uJyqqPAyR82PUxEC/NVWVWPNNwvXx101rluUFxJGhN92sqXOpy3iZLnrOR1BPaDXSYPPiEUyOgAYF0VCDmQg5Sxc3W4B4C4I6jWDE7FTEtKWurCSyOvEcyMN3MLixB616iLgOIx+iZhoUIYHjw6Wlx5JYe2t7yHntiZFMiuTCCQLC2RrDS5P+1PGtXyg2ZJApSUCz8xHHQYtpY36BsSbHsNida2vJFQMXoLeAl0At5cNShVt9P8YR52HT/K8gPziuO+i6TLjyvnQuvuKt/0123KIf4uPvgb4On+tcJyA02qv84f5W/0rXwduXv8v9sbMbMxhfNx0ejcpnKyYNwpYjFkWFgTngnS2pA4kdfVWXZM031eLLElt0nSkIPRHUqN+tfHKjhhz2Y2D4tlPwY1fsf9nh/Bj+UVjtp+ZJz5US92R3+Odf0qNRMcSY2xKBRCr5UCCXMWYElWDeDsAAe0Gqsdt2CE5ZJVzeYLs/8AQt2+Fa3Zm1llxhItHeAKqvHlmcqzMSreUliObe4NyQL1fm7aa6bFOcprprtZnwjxnwzzTJ56OyuvrRxZcw70H5euq4dnQOoYKsoPBmJkB9rE1sKjm2cMxeJt054kC6v+InBvTo3YRVF35PLDhkvlCAsqgIhJZjoAFQXY8ToNACeANc/tfYq7sTwGaUvLvXZZG1DgqJFVdLiMiNWXorZucUWthjsOkrp9aDxMtxGySOsZZ+aSrrYq5W62ax5zBb8a1E+BnwL54SDCN3nuUVGJOQmQm5QDMgFlyokd783KwbTYXKtZQqyAqzEgMFO7bR3UXuwVjGhkyljzSpvzhXQVyUm4x4Md0SdSxOXO8RsyE85SofMBG3EMAwB8oVmxGPbBZIlUtFHGlyUcl7swksy2SPKACFscxdVUDS4dPSp9nzO8StLHunIuyZg+S/klgACQONtL3sSNTRQKm2hhy6WW2YMrLe9iUYOAbcActr9V6prHPiFQZnYKO0kAfGg12FWdWkbdRjO4YAytoAipraM68z9KoyTnyol7sjv8c6/pWux/LPDw2L7zITbOEOUHquOl1cQLVtsBj0mjWSJg6NwIvrY2PHvFXth3rGsxsUjEpaeTE7WL6nIelOw9RIwP8watbFhZGjSXeSy3Xnpn3ZP3kMeUZu46Hu69/UWxvER+rVF2PD4CCRcwUSD75dyCNCCJCSCDoQdRVUOBjToRovqqo/QVhxOBObeQkK/lA3ySAcA9uBtoGGo7xocmDxwkuLFWXpoekt+HpBtoRobUGPa0hWMEGRfCw6xrmaxkQEW80g2Y9Slj1VFyP0wiR/wWkg9kMjxL/lQH21btYHdi298ZF4ogP4xL8fI877uaodkeDxeLi85o8QnokXdsP68OxP4lBcebiR/xIre2Nrge0Sn+msmJxyo8aNfwhZVPk3AzZT6QDb0Vj2qLIJBxiYP+UAiT0nIzW77Vg5QYYvBmTpRlZUI11TW47dL6dd6DDszBK8QKSMjAbsshXnqnNRiGBUkrlYG17MNbVTBsRFULnmIH/FkHHUk5SLknUk6kk1rthYwLMU4LMpkiGmjJzZYr9ZXQC3koK6KgkTZUQvzMxIKkuS5seK3cnQ9Y661uz9iJDjCYiQu4PMOoTMy2yniAd2dDwtpYaVvaiwfOllfsKxjvyAsT/VIw/LQaLlC3+MQdmHJ97j/trhvo7GbaansEp94I/wCqvROWeGDYcaWk30KRuOmhlljjJU+hjpwNtQa865TciZsE+eHNLEeDAXZfuyKBqO+1j8K1spiUtS2FM6TMaMfO4eJS9MWI1iJ1eh8rMdGv1YO6L/jIma7AWChnudeF1HvrDgeVUYw8QiSSZhEg0UogOUcXewt6t68ywE2MfJ9XRvCKWjKQxrnUWzMrBBcDMNb9YrZ7O5EbQxEabxsiFFtvJLi1hayrfq7bVXoeFTr3jz9cVum4t4/RSfL7/wCNljttwxSvKxRXfjFBfLe9yz9TP2sQPRWohOM2hIRAMgVQ6rmyi2YqHVjxYMpFxa1uquw2L9FsERDYhjOw8m2WP3A3b2m3dXRwtlxZjUuFGGQhAiiEc9hdWHl2FsvCwFL5rDw/dxyp753fQplcXF97PJjujf8AWWTYSyjDRjE6yhLScDr23Gh0tV9Kwz4xE6bqnrMB+tZlp1mZatY0iIZJIwwIYAgixB1BB4giofqbxeIOZf4TE2H4b6lfVNxwAy8a+/tiLyWL+oryD3oDT7QY9GCVu+0a/B2B+FQlo9obBixObd2ilveRJFLcWzGylrKpfnErdGN75jqJ8PtmeFsuJikZQWcA7klUQFgA5IUqoBuxbNeNTfwoC73FQSSgZooxbVWMj50PapRND6GrImzM8YTFbuchrqTGot5psSRmFzzhb0Cgowe0I5QTE6vY2axBKnrVhxVh2HWqK1+zNjJAzFL6qiKPNRAcqX4nnO7FjqTIb9VbCgVNj9npKtnGoN1YdJTwup/9B66ppUxMxthExE7Jef4zCCaAo3lLx7G4hvfUv0XbYMckmDl0NyyA9TLpInuF/wAprYIeYPV/tXK8l9lYjGTHEwvEssLRsc2ZQ51sTlB4hCDpretmsRbCvW06R9+xi4kzXGw7VjWeMdr2SotjeIj9WrF4a6HrqPY3iI/VrFba2psZgg9mBKOvQccR2g+cptqp+BAIppQabHYhmQRSRsZd5EQqPkDqsiEyIx4qoGZk42BGoIJ+dteCxOGxHk5jh5e5Ziu7Y+iZI1/mmq9uYLexZd2JfCREDMUK5ZFJkVhqGQXYW45bdda+adMRhzFLIHimQrHiFy2JOilraJKGGh0BZdLHmgOgqDZ53ZMB8kXi74+AA70JC+jIfKqLYfKVJIBvpEEyExzKCCd4hyuVUa5SRmX7rCs+NxCyAZVmzqcyMI3Uq2ouDIFBBBIIvqCaDV4vZhWTItxZhJCQLlSvNV1Gl8gO7dPKiK2NwQehwOL3i6jKynK68SrDiO8agg9YIPXWon2k5AWeDdMCCHeRUjzC9mSRM+U28lrGxI5wvf8AMVimLB1mw8UlrALnnMg8wopUuNSRYXFzbiQQ3ONxW7Qta54KvWzHRUHeSQPbX5gMPu41Um51LHtZiWdvaxJ9tavCbPnlKyYiQxlehGgj5pIsXYsp1IJAA4AnUk6X/ZKHpNI3beWWx/KGC/Cg1PKzFASYZMyr4R5iW0UCJCqFu7fTQ1FJyhjZjlxEr3/hrmGVuboqkkZbA8L699ee8vOWLw7WaHZ8UBZUjguYlc71mztlvpmuyLqDqlRctMftrCJG2Mxu73jEIkLojc0XZvBItgLjW/FhRLuNm4eVMa8uDhclIvCQyAormZ+fYuVEUhXDxuWCkOW1GuYdfsmeY4eLLEoG6TpyWPRHUit+taf6K9mvHs2OSdneXEEzuzszMQ1hHcsSfFqnvrpNj/s8P4KfKKIfm7nPlxL3BHY+8uP0qIbPY4k5sRMbwC6goqaMdQoXQ68b30Fbqo/3n+SPmNB+fZEflBn7neRx7mYis0GAjToRonqqo/QVnpQKUpQKUpQKUpQKUpQcViMM0V0cWIU27GA8pT1944j3X1P0PvzsQPuxH3F/9a9ExuCWVCji46uog9oPUa1PJ7kfDgmZoTIS6gHMwI01FrKK7ozFZwb0nfOnFwWy9uew7xujXg3tRbG8RH6tW1FsbxEfq1wu9bSlKBUGNwTXLxWZiFRkdn3JXNdjlAID5WbnAa6XuALX0oOYnxSwS/W4wywOd1iwVZN2UOSPE5WA5o6DNwKFGvZK6eoNpbLEl2TKsu7aNXZc4CsQSrJcB1OUaE9tiK0OC2ocC5hnDLhs7LBI5W8Srl0azEnDjOAsp6PRe1gzB1tfKxgcAB6K/VYEXGoPCv2gVpuV/KRMBg5MQ9iVFo18+Q6Inv49gBPVWw2jtGOCJpZ3WONBdmY2AH+vdxNfzj9I/L1tpYgZbph47iFDxN+Mrjzj1DqGnWbhuPon2D9ZxjbQxMsWSB2llzOA+9a7LI4PRS5ZsxPFO42r24o25t1I4JN7ho0UMwDBVjU3ltfiWY5Q3Xdey9ebbNwMs8ghgVpHkIUIvldevVYWvc6C19LV/SX0d8hl2bhsps08lmnccLjhGv3VufSST12BLqUQAAAAACwA4ADgBUux/wBnh/BT5RVhqPY/7PD+CnyiiFlR/vP8kfMasqMftP8AJHzGgspSlApSlApSlApSlApSlApSlAqLY3iI/Vq2otjeIj9WgtpSlApSlAqfGYJZFs2hswRwFzoWUqWQkGzWY++qKnxGPjTR5EQ9hZQfcTQc5Hsg4ZgkM5woZ1SEHJJBMxUs14cqiBrq3NjZFOltTYfePbaYkEcUuBOZGOdosSpGUqCMglYeUPK7a3TbTVhZEle/YjqD6GfKvxrUoZ4ZYiYgMKkZQtJK7zxg2Jd7Zw45ijNmFrknQXoOM279FW0ccwbGbSjcDoqI3Ea+qgYC/fx76kwn/wDPYzDfY0lesJCFP9TOQPca9ShgmYIXnUc18+7QBWLdBlLliMo9Nzrw0r9+xkK2laSW8O6bO7ZXXiSyLZM562Cg204aUGo2DyawGy423WSMhRvZZHUyEE2XOx4AnQAWF+q9bmTaqgkKkrlZFRssb2BbXMGYBWUA6lSbenSs8GCRCSiKpIVSQoBIUWUEjUgDh2VmoIhiZSdIQoEpVi8gBMY4SoEDXueCsV77cKk2Th5mw8V5VUbpOggv0R1uWB/prcGo9jfs8P4Mfyig/PstT03lf0uwH9KZV+FZ8Pg0jvu0VL8coAv6bcazUoFKUoFKUoFKUoFKUoFKUoFKUoFRbG8RH6tW1CmxYgLEMw81nkZfRlZsvwoM0+0Y0NnkRT2FgD7BxNYvtQHoRyv6EKj3yZQffVEGFRBZEVB2KAB8Ky0EW/mboxIg++92H5UUg/1U+qynpTZfw0VffnL/ANqtpQRfZKHpl5O3M7lT6Uvl+FZ8PhEQWjRU9VQv6VmpQKUpQa5sO0POhGaPi0Q6u1ouzvTgeqxvmtw+IV1DIbg/20IIOoIOhB1BFZKixGCIYyQkK56Sm+SS2nOtwa2gcC40vcC1BbSp8HjRJfQqy6OjWzKe/tHYRcHqNUUA1Hsb9nh/Bj+UVYaj2N+zw/gx/KKCylKUClKUClKUClKUClKUClKUClKUClKUClKUClKUClKUClKUClKUE2LwQezKcki9FxxHapHlKetT6dCAR8YXGktu5QEktcDyXA4tGesdo4jr0sTZWHFYRZFyuOu4IJBUjgykagjtFBmNR7G/Z4fwY/lFY48W0bBJzcEgJLoAxPBXA0V+rsY8LE5aybH/AGeH8GP5RQWUpSgUpSgUpSgUpSgUpSgUpSgUpSgUpSgUpSgUpSgUpSgUpSgUpSgUpSg+ZIwwKsAwIsQQCCDxBB4ivyGIKoVRZVAAHUANAPdSlB90pSgUpSgUpSgUpSgUpSg//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AutoShape 9" descr="data:image/jpeg;base64,/9j/4AAQSkZJRgABAQAAAQABAAD/2wCEAAkGBhQPEBMUEBMRFRQWFRUWFxQVFhQXFhcYFRcVFBUVFxUZGycfGBskGhgVHy8hIycpOC0sFR8xNTw2NScrLCkBCQoKBQUFDQUFDSkYEhgpKSkpKSkpKSkpKSkpKSkpKSkpKSkpKSkpKSkpKSkpKSkpKSkpKSkpKSkpKSkpKSkpKf/AABEIAMEBBQMBIgACEQEDEQH/xAAbAAEAAwEBAQEAAAAAAAAAAAAABAUGAwECB//EAEsQAAIBAwIDBQMGCgcHBAMAAAECAwAEERIhBTFBBhMiUWFSYnEUIzJCcrMHMzQ1U2NzdKGxFSRDRJG00SVUZIGCosGSo7LwFoOE/8QAFAEBAAAAAAAAAAAAAAAAAAAAAP/EABQRAQAAAAAAAAAAAAAAAAAAAAD/2gAMAwEAAhEDEQA/AP3GlKUClKUClKUClKUELiHGYbcxiaRI+8bQms4BbBOMnYbDrUvVVJx6IPc2asAys04KkAggwPkEHYivj+h5rTeyYNH/ALrKx0j0gl3aL7J1L0GnnQe/KLqORiU7xGaUIihcjB+aLNtpUjHtefXAhzXHEAMaF+qCyhCQV0B2APMNl2Hh20kEcqicL4dHKzKJHSUEu8E0YEqFiCZEUMBnbCyrrG7bnkJ//wCLoS0YlUDu3BiCJpCyu7BynnrC4P6rHwDrfvdlsQg7quCVj0jI8RYncOG6acYyfhe26kKNRycDJ8zjc8h/IVQzdktTH5zCltXhUh1GvV3auG8KegH0gD6Vc8NtTFEiM2sqoBfGNR6tjO2fKglUpSgUpSgUpSgUrzNV3E+PRwME8TysMrDGNcrDz08lX32IUedBYk1BteOwyzPDHIryRjLqu+nfTgnlnPMZyOtV54ZPd73TGKL/AHaFjk+k04wW9VTSOhLCvLa2SHiCJEqogsyAigKoAmXGANhzP+NBoKUpQKUpQKUpQKUpQKUpQKUpQKUpQKUpQKUpQUvGPyux+3N9w9XVUvGPyux+3N9w9XVBA4pwaK5AEinKnKOpKyIfaSRcMp+B361mIbmaz4hL3veXKfJrfMqIO9RO9udJkiTeXfVlowDy8PM1tqz9vw6ccUmmLL8na2hRRpGrWskpIznOBqJ9e8Hs0FxY3yToJInR0bkyEEH/AJ1IqmvezoLmW2cwTHdmUApJj9NFkCTy1bMOjCoc/a35IuL6J43yFVog0kUrE4UI+BoYkjwyacb7kDNBpTVVxPtHFA2jxSTEZEEQ1ykHkSufAvvOVHrVZK1zc/jGNrF+jjIadh7826xfCPJ96pFjw6OBdMSBATk45sfadju7erEn1oEfazu/yyJrYE7SFlkh3OwaZdo2+0AM8iedXyOCAQQQdwRyI6EVVEf6VUPw35KGktZVtlGWdGwbU+ZaMkCL7SFfUGg11ROI8Tjt01zOqLkDJ5knkqgbsx6AAk1neF9pbi+j/q9uI9yDcSEmBh7cC+GScHpkRjnuetvw/s8kb967NNPjHfS4LAHmsagBYl9EAz1zzoIplubz6Aa0h9tgpuXHuocrCPVtTe6pqy4ZwaK3UiJcFjl2JLO59qSRiWc+pNThSgVSSfnJP3SX+E0P+v8AGruqab84xfus/wDCW2/1oLmlKUClKUClKUClKUClKUClKUClKUClKUClKUFLxj8rsftzfcPV1VLxj8rsftzfcPV1QK8xXtKBXK4t1kUq6qysMMrAFSDzBB2IrrTNBmJez8trvZEPGP7pKx0geUExyY/sNlfLTzr74fxZJyyAOkq/ThkGmVPIleq+TKSp6E1Y8T47HAQh1PKwysMY1ysPML9VfeYgDqay3bDg8t1bNLdEQ6Md3HCfnF1sqMXueeSpOVTA8ywoJ83HdTmK0jNxMpw2ltMMR/XT4IU+4upvTrUi07Id4yyX7i4cHKxY020ZHIpCSdbD25Cx8scq8tTLw5BG8YktV2WSCMLJGP1lugww9+IfFRuavrK9SZFeJ0dG3DKQVPwIoO+K9pSgUpSgVT3P5xg9ba6/hJaf61cVTXZ/2hbfu9395ZmguaUpQKUpQKV5mmaD2lKUClKUClKUClKUClK+WfFB9VyuLlY1LSMqqoyzMQqgeZJ2Aqjn7Ud4StigmO4MxOm2Uj9YMmQ+kYbluRUdODa2El05uJAcqGGmGM+ccGSAR0ZizetBB4t2mMlzZvbW8ssavLhyVjEmYXyIQ+C+wJBOlTjAO+RqOFcajulJibdTh0YFZI29mSNvEh+PPmNqo+Kn+s2X7Wb/AC01d7/hSysHBaOVRhZoziRR7JzkOnuOCPTO9BpKVm4e0jW+1+FVdgLpMiE5OB3oJJtznzJX3uldP6alutrJQIz/AHqYMIyPOGPZpvQ+FeoJ5UFrxHisVsmuZ1QZwM82J5KqjdmPRQCTVV3tzd/QDWsPtMFNy491DlYB6tqb3VNS+H9n0ifvXLTT4wZ5SC4B5qgACxL7qADzzzrziHHljfuoUaafAPdJgaQeTSufDGp6Z3ODgGg78N4NFbKREuCx1OxJZ3b2pJGyzn1JNQe2koFlLkgbx8zj+0SoXEOGXk6kzXq2kY3ZLZRkAbnVcy7/APNUSvy/jPE4oECShmlnaQwzSW0MyyRRyELL3xKybhRlctnORswNB+6pKHGVII8wQR/Cqq87PDWZbVzBMd2KjVFKf10WQHPvAq3r0rN2i28kSTvZwNC6hlvLFWUge06IFmj8jpL4wc4waspr97OA3EVwtzahDIVkdTJ3ajLNFONpMDo+c+0KCwtu0Pdssd4ggkYgK2rVBKTyEcu2GPsOFPlnnV2DVVwzilvxG31RlJYnBVlZQRyyUdDyO42PmKrruJ+HIZIpVNuvOC4lChB0ENw58PokhI5AFRQaelVHBu1FvdoWikHhGXUkBk9WGcafeBIPQmoc3aN5yVsVVl5G5kB7gdD3YBDTn7JC+90oLfiXForZNczhFzgZySxPJVUAl2PRVBJrJXvFbqS9t3ihjjHdXIVJ2YSSLm3LatAIhzhcZ1nbcCrOy4Qsb967PLMQQZpMFgDzVAPDEnuoBnrk71xvvyy0+zdf/CL/AEoLKx7URu4imVoJjyjlwNf7KQEpL8FOfMCrkGqS5tUlQpKiujc1cBlPxBqDHaz235LJ3iD+73DMwA8o593T4PrHwoL+94jHDp71guo4Gc//AED1NZeBlUER3ee8WTWzd5ldRVtaDHhOnlk75BB5VZQ8Wt7mREnQxTrkrFOACSRgtE2SkvxQnHpUhOzEAxpTTgEAKSAM4JxjcHIzkdd6CguIvO9zgqSrCQDJEaL0IBIUErg7knbJqTfJHLI7fKgqaxkKX1EIYw0YH0WUFScgHdjnkcy4+Gwy3FxCVlyqQl2Lk6+81gZPPIEfXbxCpq9mogSQHDZJ1CRwwzgHBztsMfA0Eyy4jHLtE6Np2Ok5xglf5gipdQbHg0cDFok0kqFOCcYUsw2J95t/LA6Cp1ApSlApSlArzNVfEu0ccDd34pJiMiCIapCPMjIEa+85UetVclvPdflL91Gf7vAxBI8pZxhm+ymkeZYUE6+7TqrtFbq1xMDhkjICRn9bKfDH8N28lNV8nC3ud71xIP8Ad48rbj0cHxT/APXt7oqfbWqRIEjRURdgqAKo+AFdaDxVwABsBsANgAOQA6CvaVBveLpE4jAaSYjKwxANIR0ZskCNfecqKDjxQf1my/ay/wCWmr1+M945jtE7+QHDMDpgjP6ybBGR7CBm9BzqDf8ABZZ57P5YVEbSyD5PEzYA+TzH5ybZpCeRVQq4JGG51s7e1WNQkaqqqMBVACgeQA2A+FBSWvZbWwkvX79wcqmnTBGfNIckEj2nLHyxyr1uByWx1WJVVzk2shPcnJye7YAmBvsgr7vWr+qviPaCOFu7AaWYjIgiAaQj2myQsa+85UetBWXPalpNMEKtFeSEr3cq7xKBl5zglZEUcipIZmVdsnEO77SW3DIJBD853ZLTSs3gEhwGa4uMHVKTgaEDNyAUDGI9r2ePFZZp77KqrmCOGJyAvc6lZu/AV9XeM4OjSCYxnIAr80/CCny2NI7W9jltLSRoniWMJLGRrzIY1AWZQiPh0AGFO3M0E/tJxq441bW72Fy8srSusloqBTEF+jIIwWIUbfOOT9NcaTkVT3/YS6tVbvBPNMwWaZpO4OlF1RKVYTO5YtJjfGQG222/RPwdWKWtksfDESV5PHNduT3CsR9DWN5ig8OlNsg5KkmoV5xmYW96xiuLwyOqC6jjjjg7mJsxBSWGsamk3QMPFzJoNP8AgytI7SxjsxLrliDNIrK8bqXdnOI3AbRk4DYwcVx7a9hI7qKTRHkNlnhXSC7Y/HQk7R3A8+Un0X5hl6rx224gVSZJbeZX0xu2FkjlPJUkGdEhx+LfGsAjSwzVN2s7TXNqY1muUt+5bVIyRgm5GQYmQOcCNgJA6g5DLgZUg0H5jwjjN12dugquskEy5jchhHKmSPEuQUdGyCpIKNkcic/sCcVtY1S4eRry4KCRSdAESsMatBIjtF5gs5B2IJY7Vk+2fBDxWJmhRY4JnZodWlpPlaI2xCnEAmC6SCSS6JkKWOcl+DMT3uLWF44ypZyz6sxlcBnRc5MhDDcYbwNhlHMNxDw+LiPElWdFHeRzMyQZiVCugpIeUkj+LBaRUDeHwEANWukkuLMf1gGeEcriNPnUHTvoUG4HtxD4qOdSOyfZK3sdXdEyS/RklYgvn6RXA2jGcHSB1ycnetGRQUltcpKivGyujDKspDKR6EbGoHEfyuz/AP6fuh/oam3/AGZGtpbV+4lY5bAzDKfOaLIyffUq3r0qiuuJst5Zpcx9y+qdQc5hkLQkDupcAEkjGhgrb8iN6DSUpSg43dmkyFJUV0PNWAI+OD19ahxwXFr+Tyd7GP7C4YkgeUdxuw+Egf4irKlBTdnOOpLxC7VsxSstuBBKVEh0JIWKgEhx4uakitfmsgvZO3765leNXNyYi4YAgGJdKleobmcjBzUiJLi2/Ev38f6Gdj3g9I7jcn4SA/aFBqKVVcN7RxTt3fijmxkwSjRJgcyBnDr7yFh61aA0HtKUoIHFONw2wHethm2SNQWkc+SRqCzH4DbrVNLPc3XMtaxH6qlWuWHvOMpD8F1H3ga68Q7PPHO9zaaTI4USxP8ARlC8gsmCYm8uanqM+Ie8P4ms2oDUrptJE40yRk8gy55HowJBG4JFB92PD44FKxIFBOTjJLHqzsd3b1Yk1IpSgUpSg9XmPjUXsRbqtoGCgM7ys7ADLt3sg1MebHAAyegFSl5j41x7FjFmg/WT/fy0H3xn8psf20v+Wmq4Jqj7R3Ails5ZDpjSZ9ch+igeCVFLnkq6mUZO24q2ulLRsEOGKsFOepHhOR64oIvFeNxWykyuBgZ05GojIGQM8skDPIedUHCrvTIiWkSrEZW7wrqaQlSFJnZlOlyc5DMWwBuDsbC27MKmDKzShQrBSoPjChWYkDLZwdvNm5k5r5iguLkAYNnBt4V0/KXGMbkZWAfDU3qpoKWLjbJwwx2oaW8kimkSOPBZXmaRxJIfoxrqbILEZxtk1+fdk+wD20dut4rq004Z4HAGyXFrbrrxu4KTT7ElcScq1HabVadnpFtCYpluO6zESsrOl0YyQR4ndguc7kipvAuAXl5a2Pyoy27Qp45ZGD3MjF45dlOQmGijOp9R2xpxvQTO21nGjRLCWSW4fTJHCrP30SIzkSW6Ea1JVIy+VwJCCwG1Qu0PFbl7eSO7K2R0J3cSKkizHKEjv2ym2/zSgN4c5IrQz31rw3Wsal5yAz+LVK3svPM5wi77F2A6KDsK/PO33bDvopoZ21Eqf6tFq0p7LS50nIOMGTTvgiI7NQXXG+Jm771VjimmgjdmuFytvPbIfnE051SMG5KjEJIqkOMkVI/olWtxcTySTTW8/dSTsxyYGKAOgG0eI3hn8P1o9yd853g4u+HRT310o7gQSRrCz6ZFWQqE0mQF5QNKKBIQcHwjAwdL2cl7zgN08uhXeGcyRhmJiKwd0iPqOoOEjQkHG5oMv+Dm6mlm4vw2ZgJldpoyo0hZ4XCd4B9tYH9SCTzqJwThMlpxv5WilLedY7tMbrpnlhhmjPkYzcvt6DzqXweTu+2coX68ba/tG2SRv+5a3NygHCblRzjkukX003T6AP8As/wFBYXXCpYZWkiaQ631NgjC7kksp+kgUuAN9yPTEjhfaNW8EpxIrCNmUHR3ndhyOZKD6Q8XVD6ZvMVX8S4QswPNWIxqHxJ/8n/1GgsA1UHaSzSaezSVFdGkmVkYBlINvKcEHY8hXvBYZ4ZTG4URFSyhN0TBXCKxA9o7EfV8sV8XF6Lm8t1gy/yeWRpZFHzaZhmi7vXyaTU6+EZwAc42yEKK3a0vFt0kdoXgklVJCXaIxyRJpWQ+IoRIdmzjTscbVcVX8V/OkH7ncffWtWFApSlApSlBHvuHxzrpmRXXOQD9U9GU81b3hg1Gi+U234t/lMf6KZsTD0Sfk/wk39+ptxcLEjPIyoijLMxAVR5kmoEFvNfb/OQW3nuk8w9PrQRnz2c+51C64NxuO7VzHrDI5SRHXSyOACUbpkZHIkb86VIsrFIY1jiRURRhVUYAHoK9oO9VfF+BJcYbLRypnRMmA6dSN9mQ7ZRgQccs71aUoMrHxJ4XWK8CozHTHMuRBMegGTmKQ/o2O/1S3Szqxu7NJkZJFV0YYZWAKkHoQedZ2exmsvxfeXFv7G7Twj3Cd50Hsnxgci2ygLGlcbS7SZFeJldG5MpyD0PwIOxHQ7Gu1AHOuPYv8kGekt0P8LmYV2rl2O/Jf/33f+anoLpkBBB3B5j49Kz7cJlsjqsxrh5taMQAvrbO20f7NvD5aN86KlBB4XxeO5UmMnKnS6MCrxt7EiHdW9D8Rtg1D4rxKXvRb2oj70oZGeTUY4kzpUlVwXZmDYXI2RiTsAfrjPCEc98JO4lRTi4XAwo3Kyg+GSPzVuXMEHesZF2vlN4u0cQuI1gW8dZPkrPE8jqYc4LFxKcK5UZXZnG5Cx4YsXD5ib8A3L6nS4GpxMWIWRYIQuYpN1zGgJYEHLYbEDtL2+Kpln+TRHIABBuJCNtIK6tJztpj1sM+Jo697f8ACRBbK0TNLfvKixvIDJK+rUsgWMYAjCM5KKoXbcVSdkPwdLOFu7yVpmcbDUdeASNDt/ZgHI7tMYxgnpQZ5eKz3jiOD+qxahlycOpkOnXJINXcaiNOrLOSQrOcitXe/g4hs7GdkeTvUgmOoBNGShz826tj7edW58W+K2F72fhljVNIjCAiNowqmMMMMFGCpUjZlYEN9YGsh2ms7qwsrgCaE2/dOmGbAAZSAqRyHKN5KshG/hQcqDVns2jur3DyXLo2pBLoCIw5MsKKqaveYEjO1fm/bX8JtoXkjEN3FcBxFLIBFuisO8jcLKRMMAgBthnYiq3jf4TbziMbpEBbQ6SzSIdMsq77KXb5tTvkgn1O+KyMHB/l8gteH24dvCTLlsJsNbM5ONGeerOCPCd9w/Wuwd1Bc3Z4rdxmKW4Ajhc/iAUXuHOrJ0SOUOFfocKWJNWsPG1mMdmg8c97LK2SARCl1JOWCcypSNRqOAdYwTyqBwqU8I7O/wBaQB445lMTgENI8siohHJgSVPw3rO/gW7OXFtG3EBGkhkBjWJjodogRqkjcnSCWXADAAhOY5kP3YVF4jxOO3TXMwVcgb5JJPJVUDLMeigEnpVKva9Z8x2aNLONpEcGMW5zj+sEjKHY4VQS2NtvFU3h3ANLiadzNPuBIRhYweawx5IjX/Fj9YmgjfJ5r78brt7c/wBkDieUfrXU/MqfYU6j1I3Wrq0s0hRUiVURRhVUAKAOgA5V3pQZriqf7SgP/CXA/wDetanVF4p+cIf3Wf762qVQKUpQKhcQ4osJVcM8r57uFMGR8czucKo6uxAHU9DxbiDzuY7IKxB0yXDDMMRGxUYI76QeypwPrEcjccI4ElsGI1PI+DJM5BkkI5ajjYDooAC9AKCDYdn2kdZrwq7qdUcK5MMJHIjO8kg/SMNvqhd834Fe0oFKUoFKUoFeEV7SgoeI9njraa0YRTHd1IJhm/aoOTY2Ei+IddQGmuFjxQSMY5FaKdRloXxnHLWjDaVM/WXzwQDtWlqBxXg8dyoEgOVOpHUlZI29tHG6n+Y2ORtQR65djvyY/vF5/m56r5LySzOm8IaLOFuwAF9BcKNom6ax4D7vKnAuNR2tqe9Y6mur3RGoLySH5VMcIi5LfyHXA3oNXmqXiHaYI7RW6meYbFEICRk8u+lPhj6HTux6Kagy/KLv8cWt4f0MbfPOP1sy/ix7sZz73SplraJCgSJVRByVQAB57Dz6nrQQv6JaZg964mIOViAxbxkcisZz3jD25M+YC8qnXdqkyNHKiujDDK4DKw8iDzrrSgzVjwYcMJMEKyQkYJRB8piXy1AZuIxtt9Ie/wBJA8J+U2WJopTqliQjxnkZod8CXoyHGrT0YZa9r8m/CB2vktr0wWCPbTSA95O+Ejm8JwY0YaWk5AS7Enb4Bqe0v4ULSyiBRu+mceCBMh88vnARmLByCGGdjtX4/wBqONzXxeW+lXVG0iJbeIQodOCIwv03UsMnOQQucqSVgXXFooNYUNPOxZZnl1HUwOCcncgtlgRjoCCQGrQ8O/BbdTW8l5eYULFI6QSM6vpVGYHADaADghDjON8dQjdl+yVzxpgE1QWSlQ0hyc6F06Uzu5xnbOlc/AV+3cF4DbcKtikIWKJBqkkcgFsDeSSQ8z/LkB0pbJdBFSOOxhQABQGmkCjoBGEjGP8Aq86gX1mhkCTF765XDrAdKQRezJJGMpGPJpNbHHhBoMrxqFuOzLJPqt+EW5195J82bluWpQdwp+iDjkTjLNgbaGKS4VUjDWtqoCqANE8iqMAKP7smAB7ePZ6yLTg5LrLcsJZl3XAIih/Yoevvtlj6DarSgrH7PQhUESmFowRHJDhZEyckZ3Dgncq+oE7nJ3rtB2he28N9pCchdICIj0HfKd4D6klT5j6NTa8IoLZXB5GvqspHYSWvisioTmbVyREfPumwe4PoAVPkPpVccJ4+lwSoDJKoy8Mg0yIOWcZwy+TqSD0NBB4p+cIf3Wf722qVUPi35xg/dbn721r5v+KiJlRFaWZhlIUxqI9tido4x1dtugycAhIu7tIUZ5WVEXmzHAHl8SeQA3JOBUOGwlvvxgkgtv0e6TzD3yN4Yz7I8R66d1MrhvZ8l1mu2WSUboq57mH9kp+k/QyNud8aR4avgKDlbWqxIqIqqigBVUAKoHIADYCu1KUClKUClKUClKUClKUClKUHxJHkEHBBGCDyx5YrBcB4E1mJprWJXRri5V4VCiVVS4lVRA2wKgAHuWIGclSDsd+ap+zH4qX96u/8xKaDjY36TpribUuSDsQVYbMrKQCjA7FSAR1qRXPivZ7W5mt27m4wAXAykgHJJo9tY8mBDL0PQxLPihZ+5nTubgAnuycq4HN4XwO8Xz2BXbUB1CfSlKBUHjHBIbyIxXMSSIejDkfNSN1PqCKnUoMLwT8DllaySP8APSEn5ss+kw9QUZMEuDuHPLb1JsO0V9LbWdytyTJGYJVW5VcEFkZVW4RR4Tkgd4vhPULzN3xDjCxMI1VpZmGVhjxqI5a2J2jTP12wOgydq4QcIaRhJeMrspDJEue4iPQgEZlcfpHH2QtBxiupbxV7nVDAQPnyMSyDA/Eow+bU/pGGT9VeTVaWPD44E0RKFXJJ3JLMebux8TserMSTVc3C3tiWs8aM5a1Y4jOdyYW/sW66foHyUktU7h/FEnDaCQynDxuNMkZPIOh5eh3B5gkUEulKUClKUCot/wALS4C6wdSnKSISskZPWNxuufLkcYIIyD93l6kKF5WCoMZY+uwAA3JJ2AGSeQ3qJDw2W+3nDw2x5QZxLKP17A/Nof0Q3P1jzQBQ295c3XEEjilhcJBOnywoQMGW31gRgaJZVKqCVIXLbgFSh2/CeCR2qsEyWY5eRzqkkb2nfr6DYAbAAbVD7kJfwKoCqtpMAoAAAEtsAABsAPKrygUpSgUpSgUpSgUpSgUpSgUpSgUpSgGqbsufm5v3q7+/kP8A5q5NUvZb6E/73dffNQXVQ+J8JjuU0TLqGdQOSGVhydHGCjDowINTKUGUlmlstromSDpdYGpB5XKKMAfrVGPaC8zZqwIBBBBAII3BB3BB61bMuax/FYhw91+SeLvG/IBuW38Ulvj8TjOTqxHvvpOSQuXcAEkgAAkkkAADckk8hVP/AEhJd7WngiPO6ZQdQ/4eNvp/tGGn2Q3SPw6McQBe5IIRsGz3CxMNwLhWAMsnXxDT1UH6R0VBE4fwyOBSIwcsdTuxLSSN7Ujndm+PLkNtql0pQKg8R4QsxVwWjlUEJMmA6g7lTkYdD1RgQfjvU6lBUwcXaJljvAqMTpSZc9xKegBOTFIf0bHf6pbfFtXOeBZFZHVWVhhlYAqwPMEHmKqhBLZ/ig89uP7LJaeIfqmJzMg9hjqGPCTstBc1Bv8AigjYRorSzsMrCmM45a3blHGD9Zv+WTsYltxZr/bh7KY+T3RGUQ4GUjQ47yQZ3Bwq9cnwVoOE8FjtlIjBLMdTyOdUkjctTud2P8ANgABighcL7PnWJrphLOM6AARFDnYiFTvnGxkbxH0HhF4BXtKClmb/AGlEP+Em/jNb/wClXVUk35zj/dJvvoKu6BSlKBSlKBSlKBSlKBSlKBSlKBSlKBVJ2X+jcfvdz94TV3VJ2Y2FyPK7uP4tn+RFBd1T9qu0acOtmnkDMFaNdK5z43VM8ugJb/pqTxTjMdsAZCcscJGoLSSN7MaDdj/LmcDest2os57i1Z7r5uPvINNqpDAgzxDNw42kOCfAvhGd9WxAXDcakuyVsdOjcG7YZiHmIV/t29fojzJBWp/CuCJb6iNTyPvJLIdUshHLU3kOigADoBU6OMKMAYA2AGwAGwAHlX3QVHF+z6zsJI2MU6jCzIBnHPRIp2lj91viCDvVdb8SZZBDdKI5j9AgkxTY6xMfrecbeIeo8Vaio1/w+OeNo5kV0bmrDI8wfQg7gjcHlQQaVWTpLY/T1z2w/tMFp4R+sA3mQe2PEPrBt2FhDOrqGRlZWAKspBVgeRBGxFB90pUG+4oI2EcaGWdhlYV2OOWuRuUUec+I/AAnag73l8kCF5WCoMbnzPIADdmPIAAknlUSHhct7vcBobc8oM4llH69gfAh/RKcn6x3KCZwzs8Q4mumEs4zpwMRQ5GCIVPI42Mh8R9B4ReAUFJddndLd5aFbeUAA4Ud1Iq4CpLEMBgBsGGGXocbHrw7j2t+5nUw3GCe7Jyrgc3hkwBKvwAI+sBVvUPiXC47lNEq6hkMNyCrDk6sMFGHRgQRQSwa9rPfLprHa41TW/S4C5kjH/EIo8Sj9Kg+0Bgsb2GdXUMhVlYAhlIIIO4II2IoKib85x/uk330FXdUkv5zj/dJvvoKu6BSlKBSlKBSlKBSlKBSlKBSlKBSlKBWP4dfTa7qG2jy/wAqlLTShhDGGCkeRlb3VOPNlrYV5igz4tobBTNMzySuQjTNgyNnLBFGwRNiQigD0JO7jfE7eWEJK7hXHegKDrIhkRvo4J5jljcBvKr2SIHGQDg5Hodxkf4n/Gsq+uM5FpFvK5UCNiWCSYTcE6Ccu+SAOe3WguIe0sLd5pLERjLEDIOcY04OTnIxtvmuljx2OaRo1DhlGWDADTvp0nfnkdNqz0U8iRtm0jQmN8xiKQrJ4SQuFJVcYXOSchsbEEDR8FiAiUhFQkZIVSu+T0JJ/wASedBYUpSg8IrO3vZ9oWaWy0qWJaS3baGUn6TAj8TIfbAwfrA8xo6YoMmt3PdHu4IpICNpZZ0A7s9UjTOJn94EoNjlvo1e8J4NHbKRGCSx1PIxLSSNy1SOd2P8hsMDap2K9oFKUoFKUoPllzVFNwN7ZjJYlQCSz2rbQyE7lkO/cOfMAqfrDJ1C/pQZaw4ulxxJcB0dLWUSRSDTJGTNDjUORBwcMCQ2Nia1Nc+4XVq0rqxp1YGcE5xnnjONq6UClKUClKUClKUClKUClKUClKUClKUClKUHhr4P/ilKD5PX/l/M10WlKD6pSlApSlApSlApSlApSlApSlApSlApSlApSlApSlApSlB//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Rectangle 2"/>
          <p:cNvSpPr txBox="1">
            <a:spLocks noChangeArrowheads="1"/>
          </p:cNvSpPr>
          <p:nvPr/>
        </p:nvSpPr>
        <p:spPr>
          <a:xfrm>
            <a:off x="107504" y="188640"/>
            <a:ext cx="4319934" cy="548680"/>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CA" sz="4000" kern="0" dirty="0" smtClean="0">
                <a:ea typeface="ＭＳ Ｐゴシック" charset="0"/>
                <a:cs typeface="ＭＳ Ｐゴシック" charset="0"/>
              </a:rPr>
              <a:t>Precession</a:t>
            </a:r>
            <a:endParaRPr lang="en-US" sz="4000" kern="0" dirty="0">
              <a:ea typeface="ＭＳ Ｐゴシック" charset="0"/>
              <a:cs typeface="ＭＳ Ｐゴシック" charset="0"/>
            </a:endParaRPr>
          </a:p>
        </p:txBody>
      </p:sp>
      <p:pic>
        <p:nvPicPr>
          <p:cNvPr id="61444" name="Picture 4" descr="http://99mag.com/wp-content/uploads/2011/12/McLaurin1-320x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24" y="3243139"/>
            <a:ext cx="4189094" cy="32727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p:cNvSpPr txBox="1">
            <a:spLocks noChangeArrowheads="1"/>
          </p:cNvSpPr>
          <p:nvPr/>
        </p:nvSpPr>
        <p:spPr>
          <a:xfrm>
            <a:off x="179512" y="764704"/>
            <a:ext cx="8856984" cy="411480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buFontTx/>
              <a:buChar char="•"/>
            </a:pPr>
            <a:r>
              <a:rPr lang="en-CA" kern="0" dirty="0" smtClean="0">
                <a:ea typeface="ＭＳ Ｐゴシック" charset="0"/>
                <a:cs typeface="ＭＳ Ｐゴシック" charset="0"/>
              </a:rPr>
              <a:t>The Earth spins like a top, causing bulging at the equator (and flattening at the poles)</a:t>
            </a:r>
          </a:p>
          <a:p>
            <a:pPr eaLnBrk="1" hangingPunct="1">
              <a:buFontTx/>
              <a:buChar char="•"/>
            </a:pPr>
            <a:r>
              <a:rPr lang="en-CA" kern="0" dirty="0" smtClean="0">
                <a:ea typeface="ＭＳ Ｐゴシック" charset="0"/>
                <a:cs typeface="ＭＳ Ｐゴシック" charset="0"/>
              </a:rPr>
              <a:t>The Moon and Sun exert tidal forces on the bulge, that result in a net </a:t>
            </a:r>
            <a:r>
              <a:rPr lang="en-CA" i="1" kern="0" dirty="0" smtClean="0">
                <a:ea typeface="ＭＳ Ｐゴシック" charset="0"/>
                <a:cs typeface="ＭＳ Ｐゴシック" charset="0"/>
              </a:rPr>
              <a:t>twisting</a:t>
            </a:r>
            <a:r>
              <a:rPr lang="en-CA" kern="0" dirty="0" smtClean="0">
                <a:ea typeface="ＭＳ Ｐゴシック" charset="0"/>
                <a:cs typeface="ＭＳ Ｐゴシック" charset="0"/>
              </a:rPr>
              <a:t> force (</a:t>
            </a:r>
            <a:r>
              <a:rPr lang="en-CA" kern="0" smtClean="0">
                <a:ea typeface="ＭＳ Ｐゴシック" charset="0"/>
                <a:cs typeface="ＭＳ Ｐゴシック" charset="0"/>
              </a:rPr>
              <a:t>torque)</a:t>
            </a:r>
            <a:endParaRPr lang="en-CA" kern="0" dirty="0" smtClean="0">
              <a:ea typeface="ＭＳ Ｐゴシック" charset="0"/>
              <a:cs typeface="ＭＳ Ｐゴシック" charset="0"/>
            </a:endParaRPr>
          </a:p>
        </p:txBody>
      </p:sp>
      <p:sp>
        <p:nvSpPr>
          <p:cNvPr id="5" name="Oval 4"/>
          <p:cNvSpPr/>
          <p:nvPr/>
        </p:nvSpPr>
        <p:spPr>
          <a:xfrm>
            <a:off x="7409585" y="4293096"/>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7" name="Straight Connector 6"/>
          <p:cNvCxnSpPr/>
          <p:nvPr/>
        </p:nvCxnSpPr>
        <p:spPr>
          <a:xfrm>
            <a:off x="3563888" y="4293096"/>
            <a:ext cx="4302897"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971600" y="4750296"/>
            <a:ext cx="6895185" cy="6949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60000">
            <a:off x="3563888" y="4293096"/>
            <a:ext cx="1800200" cy="22860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720000">
            <a:off x="971600" y="5364199"/>
            <a:ext cx="901958" cy="98574"/>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2969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data:image/jpeg;base64,/9j/4AAQSkZJRgABAQAAAQABAAD/2wCEAAkGBhQSEBUTEBIUEhUWEhcXExcYFxIXFRUXGBwZFxUTFhgYGyYgGBkkGxQZIC8hIycpLywsFSAyNTAqNSYrLCkBCQoKDQwOFQ8PGTQeHyQtKTUqLC0qKSwsNTU1KTUqLSwtNTI1NS4yKSwpKSwpLSksKiosKSkpKS8sKTUpKSwsLP/AABEIANgA6gMBIgACEQEDEQH/xAAcAAEBAAMBAQEBAAAAAAAAAAAABAMFBgcCAQj/xABKEAACAQIDAwYKBwYDCAMBAAABAgMAEQQSIQUTMQYiMkFRYSMzQlJxcoGRobIHFBVic4KxNERTg5LBJKLRQ1Rjs8LS0/CTo8MI/8QAGQEBAAMBAQAAAAAAAAAAAAAAAAECBQQD/8QAMhEBAAIAAwMJBwUBAAAAAAAAAAECAwQRITGxEhMUMkFRYZHwIzNxcoHB8SJCotHhBf/aAAwDAQACEQMRAD8A9xpSlApSlApSlAr5kkCgsxAABJJ0AA1JJ7K+qnx+BWaNo5L5WsGA0zLcEofusBYjrBNB8bO2rHOt4ydLXVldHW4uMyOAwuDfhrVdcftfZE0Eu8wcYAK5VIObISVBzhgx3Z5ui9FYCBbObW4XlkmbJiF3JIDIOcxynneEGW8bqjRs41C71deNg6OlKUClKUClKUClKUClKUClKUClKUClKUClKUClKUClKUClKUClKUClKUEu0ZmWO6EBi8agkXAzuq3tcX0atdi8MpZWxUObKbiSPOUOoI3kYN+KKbEOBlGtX7V6A/Gh/wCalWCg5WXY80kheKfwcrkNJHI2bdkh7AdFcoj3Qya+GZrqQb2w8pxnZXjdUDKFfU81nMSO4IBUNIpC2zXFmOUGtjNsxSxZSY3PFkIBPrAgq/5ga1u09l7wH6xEJeYV3sQtIoII1Q3OgZrFcx5xsouaDb4LGpNGkkTZkdQyHUXVhcGx14Gs9cOdiTZmlw829u6lihCMGQsVEqX51mkDFdNIQoVcxrYbL5XDmpKjcE5yZ2CBsiBZC9mLB3CEi9yG0BVgA6ilKUClaPlDtWeJ40wyB2eOVgChe5QxhV8YgUHeasSbWGla+XlxkLK8YJUzjRyOdEZyqarbVMPxve7Xy21AdZSubw/K4tiEgaEAlirHeA2IaVLoCozjwNzwIDDTSvmTlDK86xIFUDEZXsSzqiuyESArZDJYMvat+40HTUrlpNu4hJpUKhxvvBjI92U2XKhXTmDwjE3vnsLWr4k2/iwD4MZgI7gQYg2DCItLfMQwGd1yDXmE9TAB1lKm2bM7wxtKoV2jUuozABiASAG1GvUdapoFKUoFKUoFKUoFKUoFKUoFRDa8Z4Z271jmYewqpBq2otjeIj9Wg/ftVPNl/wDhn/7KfaY6o5j/AC2H62qy1KDTbW2naMFo3UCWHnMYUXxqWF2kGpOgHWSBVgxz/wC7y+/D/wDlqflOwGH5xgA3sHjwWj8dHbQa579HsbLW1oIvrknVh39rRf2Y0+sTfwVHpk/0U1RicUkaM8jKiKCWZiAqgcSSeArTLtDFYjXDouGi6pJ0dpHHakAKlB2GRgfuUFGJwkjnMYo1e1g6zSK47swi1HcbjuqCZsQJQkkMM5AWQMHIkGQkLmGRVkILEjo24gXrJNsuYDXakqn8PAhQfQYr2/NXOzYibDy5sTtIyKRkE0K4K6AkaSwGNmtfy0Ld6qNamKzPYibRG+XX4bHSSXCNCCOkpEuZfWVspHtFZzFP/EiH8pz/APqK5ySNZGVU2rHLJeyB1wrG583cbuQH1XFZvtvEYUgYxVMd7CYHweugDOQN2TwAkGXXxpJtSazG+CLRbdOreHDTEgmSK4BAO5a4BtcAmXuHurH9ltfMZEv2iJL8SeJv1kn2mqMPtFHOXVH8xhlfvIB6Q71uO+qqhKL6g/8AHk9iwf3jNPqL/wC8S+6D/wAVW0oIvs49c0x9qD5VFfGGiKTlc7sDEDZmLa5iLi/CthUf7z/JHzGgspSlApSlApSlApSlApSlApSlAqLY3iI/Vq2otjeIj9WgtqTaolML/VyolynJmF1v2HX49XfVdTbTxDJDI8al3VGKKASWa3NFh2m1WrvhW3Vl5y+ExMy8/HSkZucpRRldTezLmsGVh7CAR1Vjn2fOCA20MUxa9gDJwFgT07DpD31bsXZs6KzSQ4iSWRs8hKgDMezMw9/9gKz4qBxLCr4WQu+cRgnDdQDsx8IcoGQa9rAdYrXnEis6ax/FkRhcqsTMTr8bOdxGyAwG8xWIcGxXNwbnABhme1gSp1txBr5Tk1G/CSd+GY+D0uSOs68DqL6a11MfJqfTwGi2yh5ksoBDWGVTpdV430FqyryUnvcRwrrcjfy2JzFhcCKxsxJFW6TEbrcFeixO+vFyWB5IwyLmDvbTrjPEX1sNDVQ5DQ+fJ70/7a3i4LdNu2xeDjbQZGlkdhbQAK7gitqvJmYi/wBYi9kLn4maqWze3rr1yddNtHB7S5HKq+AZy9iwDFbHLa4FgLHnaeiul5B8st+PqmL5z5SEZtd4ttY3vxa3bxF76jW7aWwZIV3xl3oS+dQgUhDbM62JJK2Bt1gHrtXEcq9mmORcTCbXYElfJfirgjttf0jvq8TXM15Fp17p8XletsrbnKRp3x4PQGwwwjLDKM+DkYLEW1+qyHRIrnURMTZDxRiFvYrl3H1WWPxT518yQkn8smrf1BvSK1/J/ake0cD4VQ2ZTHOnVe1mHcCDcenurNydxTjPhpmLSwEDOeMsTX3Mx7SQpVvvxv1WrGvWaWms74bdLxesWrulbFtNSQrgxOdAr2GY9isCVf0Ak9oFWVixMQZGDAMCDcEAg+kHjWLZRvBFfXwSfKKqsqqP95/kj5jVlR/vP8kfMaCylKUClKUClKUClKUClKUClKUCotjeIj9Wrai2P4iP1aC2lYGxsYIBkQFmyqMy3LDUqNdWt1Vhj2zA2TJNG+8z7vKytm3fjMuW98tteyg+dsx3iAyo3hYTZ2KrpKhvceULXUdbADrqPBeFx88h6MCJh07mcLNMfaDAPyGvna23ITCrFkCExyZ5o5RCEWVLlmKhVfzAxBzZTawr65H87CiX+PJLPftWV2aP/wCsoPZQbuvC/pR+lSSWV8JgZCkSErLIhs0rDRlVhqIxw06WvVx9h2/iMsWUXu/N0NjlsSwBGoJAyA9TOtcFNyYw7xbr6vGVIsoVFU6i6lCBdcwBt5rrbgbUHl/0e8iztLFiM3WJBnnYcQt9FB85joPQT1V7htT/AAMkKYNVjjETXi4RuFKAeq1ieeNe3Nwqf6OuST4DDOsZikMkzsZDmBdVJSPQDQZVzcTq5pywEu+izGPxT8Fc+Un3hQl12zdopPGJI+B0IPFSNGVh1EH/ANIrjdqbICtJhW8Wy5oe5CeiPUf4FK+OTG0GgxADspjlIRgFK2fhG+rHjoh9K+bXRcrcN4JZhxhbMfwzzZR6AOd6YxXRgXmttO/1Dnx6Rauvdw7Xn/0d7UOGxxgk0EpMbDqEi3yH26r+YV6ByhG5khxY0EbbqfvglIBY+pIEe/UoftrzHlhhzFiVlTQtZgR1OltflNetYaRMZhAWF0nhs47nWzr8SK68/WJ5OLHbv9etzi/59pry8Gf2zs+HrivfgfRU2yD/AIeL8JPlFScmsW0mFTeG8keaKU9skTGJ2/MUzehhVWx/2eH8GP5RWY1VlR/vP8kfMasqP95/kj5jQWUpSgUpSgUpSgUpSgxYrPkbdZc9ubmvlv1Xtrb0Vr8HPLJcGRUZemm6IZb8OMjAg20YaG3ca2tTYzAh7EEo69BxxF+IPnKbaqdDYdYBAY/qL9eIk9iwAfGM0+zL9KWZvzlfky1+4XHHNu5QEktpboyAcWQ/qp1HeLE2UEX2TH17w+mWZh7i5qPYuxYNwh3MZ54l1VT4RdFk14OANDxFbmotjeIj9WgzRYGNejGi84voqjnN0n0HSPWeus9qUoNNyxx25wUsudUyBWuy5xcMthbtJ0B6iQeqq9hYXdYWCPzII0/pUD+1av6QnI2XirOUvCVuFznnELlt1Br5SfJDE9VdCKDntvsWlyjzVUHsMhY39jxwH21GYd2MzAh8pkVLdHmmdM1+ySGRbcedWzeF2ll3ai+dgHPkcyDgOs3BN+rLX7i9lqiFiSzNIov3PKdLeiYig2uFgCRqg4KoUegC39q5Xln46L8KT5krd4jb6rqI5HS9t4AgjB4as7DS+mbh31zfLCeQzReCy+DfpOPOTzQ1BqJI8wIPWLd47x313uysSMThVMgBzoVkHVmF0kHouGrz+Oc3ysMrWuNbhh1kGw4XFwQOIrrORM/Nlj82QOPQ4t8yOfbUocVymwpODGbVoZMjHtykxMfaQDXVfRbjs+ByHjFIy+xrOPix91Q8pMLzsZHbiN4v5owfnjaoPohxVpJ4+1EcflJB+cVsYntMtbwmJ8/yxqezzdfGJjy/Dp4Nm2xuMWNt1I8cUqSAAkB7oy5W5rDPhs2o/wBq1iL3q/ZGPKwxLKhUMI0iK53DDdhsz2XwWoI5xtoNdQKwbVmEWOgdr2kgniNgzEsDFIgsoJOiye+s+ydpD6vEFjlbwSf7NlHRHW+UVjNptwak/ef5I+Y1rlhljH+EgKKqZUhdoI8ODmzZrxh3U2JGmmo00qoRzmTPliXmZem7dd79AfrQbOlRbqfrljHoia/vMh/Sn1F+vES+wQgf8u/xoLaVrF8HMirIz5s2dGbMQALiTXVbGy9nPFU/acW+3O8XeZQ2S/Osb6jt4GgqpSlApSlApSsc86opZjYD0nuAAGpJJsAOJNB84rCLIuVxcXuOIII4MpGoI7RUseKaNgk5uCbJLoAxPBZANFfqvwY8LEhaRbYDi8ccr6kHmZLEaEHelbGv2SeRwV+r6EWIkaMAg8QQue4oL6i2N4iP1anwmHxCXW8eTyMzSSMv3b5VzDha+veer7wuBmRAm+SwFriIg/5pCPhQbKlRfUG655T6BCP0jv8AGsU2FhXxkrD1p5R8M4HwoNf9ITkbLxRBkFoT4sXa2lwfuW6XYuatw+1YV6U0Y9LoP71rZZsCoudy2oF7LIbkgAXAJuSQPbVOE2pEyK0EburKGUrGyqwIuCCwUEEHjQY8FtNAZek15SQVjlcEZV1BVTp/pXxtrEPLAywRSl+aVJUIAVYMD4Qr2VUu03ZiqwPdbXzNEBrwPNZj1Hq6q/MTiZ1RmEcXNUnxjtewva27H60H4uJyqqPAyR82PUxEC/NVWVWPNNwvXx101rluUFxJGhN92sqXOpy3iZLnrOR1BPaDXSYPPiEUyOgAYF0VCDmQg5Sxc3W4B4C4I6jWDE7FTEtKWurCSyOvEcyMN3MLixB616iLgOIx+iZhoUIYHjw6Wlx5JYe2t7yHntiZFMiuTCCQLC2RrDS5P+1PGtXyg2ZJApSUCz8xHHQYtpY36BsSbHsNida2vJFQMXoLeAl0At5cNShVt9P8YR52HT/K8gPziuO+i6TLjyvnQuvuKt/0123KIf4uPvgb4On+tcJyA02qv84f5W/0rXwduXv8v9sbMbMxhfNx0ejcpnKyYNwpYjFkWFgTngnS2pA4kdfVWXZM031eLLElt0nSkIPRHUqN+tfHKjhhz2Y2D4tlPwY1fsf9nh/Bj+UVjtp+ZJz5US92R3+Odf0qNRMcSY2xKBRCr5UCCXMWYElWDeDsAAe0Gqsdt2CE5ZJVzeYLs/8AQt2+Fa3Zm1llxhItHeAKqvHlmcqzMSreUliObe4NyQL1fm7aa6bFOcprprtZnwjxnwzzTJ56OyuvrRxZcw70H5euq4dnQOoYKsoPBmJkB9rE1sKjm2cMxeJt054kC6v+InBvTo3YRVF35PLDhkvlCAsqgIhJZjoAFQXY8ToNACeANc/tfYq7sTwGaUvLvXZZG1DgqJFVdLiMiNWXorZucUWthjsOkrp9aDxMtxGySOsZZ+aSrrYq5W62ax5zBb8a1E+BnwL54SDCN3nuUVGJOQmQm5QDMgFlyokd783KwbTYXKtZQqyAqzEgMFO7bR3UXuwVjGhkyljzSpvzhXQVyUm4x4Md0SdSxOXO8RsyE85SofMBG3EMAwB8oVmxGPbBZIlUtFHGlyUcl7swksy2SPKACFscxdVUDS4dPSp9nzO8StLHunIuyZg+S/klgACQONtL3sSNTRQKm2hhy6WW2YMrLe9iUYOAbcActr9V6prHPiFQZnYKO0kAfGg12FWdWkbdRjO4YAytoAipraM68z9KoyTnyol7sjv8c6/pWux/LPDw2L7zITbOEOUHquOl1cQLVtsBj0mjWSJg6NwIvrY2PHvFXth3rGsxsUjEpaeTE7WL6nIelOw9RIwP8watbFhZGjSXeSy3Xnpn3ZP3kMeUZu46Hu69/UWxvER+rVF2PD4CCRcwUSD75dyCNCCJCSCDoQdRVUOBjToRovqqo/QVhxOBObeQkK/lA3ySAcA9uBtoGGo7xocmDxwkuLFWXpoekt+HpBtoRobUGPa0hWMEGRfCw6xrmaxkQEW80g2Y9Slj1VFyP0wiR/wWkg9kMjxL/lQH21btYHdi298ZF4ogP4xL8fI877uaodkeDxeLi85o8QnokXdsP68OxP4lBcebiR/xIre2Nrge0Sn+msmJxyo8aNfwhZVPk3AzZT6QDb0Vj2qLIJBxiYP+UAiT0nIzW77Vg5QYYvBmTpRlZUI11TW47dL6dd6DDszBK8QKSMjAbsshXnqnNRiGBUkrlYG17MNbVTBsRFULnmIH/FkHHUk5SLknUk6kk1rthYwLMU4LMpkiGmjJzZYr9ZXQC3koK6KgkTZUQvzMxIKkuS5seK3cnQ9Y661uz9iJDjCYiQu4PMOoTMy2yniAd2dDwtpYaVvaiwfOllfsKxjvyAsT/VIw/LQaLlC3+MQdmHJ97j/trhvo7GbaansEp94I/wCqvROWeGDYcaWk30KRuOmhlljjJU+hjpwNtQa865TciZsE+eHNLEeDAXZfuyKBqO+1j8K1spiUtS2FM6TMaMfO4eJS9MWI1iJ1eh8rMdGv1YO6L/jIma7AWChnudeF1HvrDgeVUYw8QiSSZhEg0UogOUcXewt6t68ywE2MfJ9XRvCKWjKQxrnUWzMrBBcDMNb9YrZ7O5EbQxEabxsiFFtvJLi1hayrfq7bVXoeFTr3jz9cVum4t4/RSfL7/wCNljttwxSvKxRXfjFBfLe9yz9TP2sQPRWohOM2hIRAMgVQ6rmyi2YqHVjxYMpFxa1uquw2L9FsERDYhjOw8m2WP3A3b2m3dXRwtlxZjUuFGGQhAiiEc9hdWHl2FsvCwFL5rDw/dxyp753fQplcXF97PJjujf8AWWTYSyjDRjE6yhLScDr23Gh0tV9Kwz4xE6bqnrMB+tZlp1mZatY0iIZJIwwIYAgixB1BB4giofqbxeIOZf4TE2H4b6lfVNxwAy8a+/tiLyWL+oryD3oDT7QY9GCVu+0a/B2B+FQlo9obBixObd2ilveRJFLcWzGylrKpfnErdGN75jqJ8PtmeFsuJikZQWcA7klUQFgA5IUqoBuxbNeNTfwoC73FQSSgZooxbVWMj50PapRND6GrImzM8YTFbuchrqTGot5psSRmFzzhb0Cgowe0I5QTE6vY2axBKnrVhxVh2HWqK1+zNjJAzFL6qiKPNRAcqX4nnO7FjqTIb9VbCgVNj9npKtnGoN1YdJTwup/9B66ppUxMxthExE7Jef4zCCaAo3lLx7G4hvfUv0XbYMckmDl0NyyA9TLpInuF/wAprYIeYPV/tXK8l9lYjGTHEwvEssLRsc2ZQ51sTlB4hCDpretmsRbCvW06R9+xi4kzXGw7VjWeMdr2SotjeIj9WrF4a6HrqPY3iI/VrFba2psZgg9mBKOvQccR2g+cptqp+BAIppQabHYhmQRSRsZd5EQqPkDqsiEyIx4qoGZk42BGoIJ+dteCxOGxHk5jh5e5Ziu7Y+iZI1/mmq9uYLexZd2JfCREDMUK5ZFJkVhqGQXYW45bdda+adMRhzFLIHimQrHiFy2JOilraJKGGh0BZdLHmgOgqDZ53ZMB8kXi74+AA70JC+jIfKqLYfKVJIBvpEEyExzKCCd4hyuVUa5SRmX7rCs+NxCyAZVmzqcyMI3Uq2ouDIFBBBIIvqCaDV4vZhWTItxZhJCQLlSvNV1Gl8gO7dPKiK2NwQehwOL3i6jKynK68SrDiO8agg9YIPXWon2k5AWeDdMCCHeRUjzC9mSRM+U28lrGxI5wvf8AMVimLB1mw8UlrALnnMg8wopUuNSRYXFzbiQQ3ONxW7Qta54KvWzHRUHeSQPbX5gMPu41Um51LHtZiWdvaxJ9tavCbPnlKyYiQxlehGgj5pIsXYsp1IJAA4AnUk6X/ZKHpNI3beWWx/KGC/Cg1PKzFASYZMyr4R5iW0UCJCqFu7fTQ1FJyhjZjlxEr3/hrmGVuboqkkZbA8L699ee8vOWLw7WaHZ8UBZUjguYlc71mztlvpmuyLqDqlRctMftrCJG2Mxu73jEIkLojc0XZvBItgLjW/FhRLuNm4eVMa8uDhclIvCQyAormZ+fYuVEUhXDxuWCkOW1GuYdfsmeY4eLLEoG6TpyWPRHUit+taf6K9mvHs2OSdneXEEzuzszMQ1hHcsSfFqnvrpNj/s8P4KfKKIfm7nPlxL3BHY+8uP0qIbPY4k5sRMbwC6goqaMdQoXQ68b30Fbqo/3n+SPmNB+fZEflBn7neRx7mYis0GAjToRonqqo/QVnpQKUpQKUpQKUpQKUpQcViMM0V0cWIU27GA8pT1944j3X1P0PvzsQPuxH3F/9a9ExuCWVCji46uog9oPUa1PJ7kfDgmZoTIS6gHMwI01FrKK7ozFZwb0nfOnFwWy9uew7xujXg3tRbG8RH6tW1FsbxEfq1wu9bSlKBUGNwTXLxWZiFRkdn3JXNdjlAID5WbnAa6XuALX0oOYnxSwS/W4wywOd1iwVZN2UOSPE5WA5o6DNwKFGvZK6eoNpbLEl2TKsu7aNXZc4CsQSrJcB1OUaE9tiK0OC2ocC5hnDLhs7LBI5W8Srl0azEnDjOAsp6PRe1gzB1tfKxgcAB6K/VYEXGoPCv2gVpuV/KRMBg5MQ9iVFo18+Q6Inv49gBPVWw2jtGOCJpZ3WONBdmY2AH+vdxNfzj9I/L1tpYgZbph47iFDxN+Mrjzj1DqGnWbhuPon2D9ZxjbQxMsWSB2llzOA+9a7LI4PRS5ZsxPFO42r24o25t1I4JN7ho0UMwDBVjU3ltfiWY5Q3Xdey9ebbNwMs8ghgVpHkIUIvldevVYWvc6C19LV/SX0d8hl2bhsps08lmnccLjhGv3VufSST12BLqUQAAAAACwA4ADgBUux/wBnh/BT5RVhqPY/7PD+CnyiiFlR/vP8kfMasqMftP8AJHzGgspSlApSlApSlApSlApSlApSlAqLY3iI/Vq2otjeIj9WgtpSlApSlAqfGYJZFs2hswRwFzoWUqWQkGzWY++qKnxGPjTR5EQ9hZQfcTQc5Hsg4ZgkM5woZ1SEHJJBMxUs14cqiBrq3NjZFOltTYfePbaYkEcUuBOZGOdosSpGUqCMglYeUPK7a3TbTVhZEle/YjqD6GfKvxrUoZ4ZYiYgMKkZQtJK7zxg2Jd7Zw45ijNmFrknQXoOM279FW0ccwbGbSjcDoqI3Ea+qgYC/fx76kwn/wDPYzDfY0lesJCFP9TOQPca9ShgmYIXnUc18+7QBWLdBlLliMo9Nzrw0r9+xkK2laSW8O6bO7ZXXiSyLZM562Cg204aUGo2DyawGy423WSMhRvZZHUyEE2XOx4AnQAWF+q9bmTaqgkKkrlZFRssb2BbXMGYBWUA6lSbenSs8GCRCSiKpIVSQoBIUWUEjUgDh2VmoIhiZSdIQoEpVi8gBMY4SoEDXueCsV77cKk2Th5mw8V5VUbpOggv0R1uWB/prcGo9jfs8P4Mfyig/PstT03lf0uwH9KZV+FZ8Pg0jvu0VL8coAv6bcazUoFKUoFKUoFKUoFKUoFKUoFKUoFRbG8RH6tW1CmxYgLEMw81nkZfRlZsvwoM0+0Y0NnkRT2FgD7BxNYvtQHoRyv6EKj3yZQffVEGFRBZEVB2KAB8Ky0EW/mboxIg++92H5UUg/1U+qynpTZfw0VffnL/ANqtpQRfZKHpl5O3M7lT6Uvl+FZ8PhEQWjRU9VQv6VmpQKUpQa5sO0POhGaPi0Q6u1ouzvTgeqxvmtw+IV1DIbg/20IIOoIOhB1BFZKixGCIYyQkK56Sm+SS2nOtwa2gcC40vcC1BbSp8HjRJfQqy6OjWzKe/tHYRcHqNUUA1Hsb9nh/Bj+UVYaj2N+zw/gx/KKCylKUClKUClKUClKUClKUClKUClKUClKUClKUClKUClKUClKUClKUE2LwQezKcki9FxxHapHlKetT6dCAR8YXGktu5QEktcDyXA4tGesdo4jr0sTZWHFYRZFyuOu4IJBUjgykagjtFBmNR7G/Z4fwY/lFY48W0bBJzcEgJLoAxPBXA0V+rsY8LE5aybH/AGeH8GP5RQWUpSgUpSgUpSgUpSgUpSgUpSgUpSgUpSgUpSgUpSgUpSgUpSgUpSgUpSg+ZIwwKsAwIsQQCCDxBB4ivyGIKoVRZVAAHUANAPdSlB90pSgUpSgUpSgUpSgUpSg//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6" descr="data:image/jpeg;base64,/9j/4AAQSkZJRgABAQAAAQABAAD/2wCEAAkGBhQSEBUTEBIUEhUWEhcXExcYFxIXFRUXGBwZFxUTFhgYGyYgGBkkGxQZIC8hIycpLywsFSAyNTAqNSYrLCkBCQoKDQwOFQ8PGTQeHyQtKTUqLC0qKSwsNTU1KTUqLSwtNTI1NS4yKSwpKSwpLSksKiosKSkpKS8sKTUpKSwsLP/AABEIANgA6gMBIgACEQEDEQH/xAAcAAEBAAMBAQEBAAAAAAAAAAAABAMFBgcCAQj/xABKEAACAQIDAwYKBwYDCAMBAAABAgMAEQQSIQUTMQYiMkFRYSMzQlJxcoGRobIHFBVic4KxNERTg5LBJKLRQ1Rjs8LS0/CTo8MI/8QAGQEBAAMBAQAAAAAAAAAAAAAAAAECBQQD/8QAMhEBAAIAAwMJBwUBAAAAAAAAAAECAwQRITGxEhMUMkFRYZHwIzNxcoHB8SJCotHhBf/aAAwDAQACEQMRAD8A9xpSlApSlApSlAr5kkCgsxAABJJ0AA1JJ7K+qnx+BWaNo5L5WsGA0zLcEofusBYjrBNB8bO2rHOt4ydLXVldHW4uMyOAwuDfhrVdcftfZE0Eu8wcYAK5VIObISVBzhgx3Z5ui9FYCBbObW4XlkmbJiF3JIDIOcxynneEGW8bqjRs41C71deNg6OlKUClKUClKUClKUClKUClKUClKUClKUClKUClKUClKUClKUClKUClKUEu0ZmWO6EBi8agkXAzuq3tcX0atdi8MpZWxUObKbiSPOUOoI3kYN+KKbEOBlGtX7V6A/Gh/wCalWCg5WXY80kheKfwcrkNJHI2bdkh7AdFcoj3Qya+GZrqQb2w8pxnZXjdUDKFfU81nMSO4IBUNIpC2zXFmOUGtjNsxSxZSY3PFkIBPrAgq/5ga1u09l7wH6xEJeYV3sQtIoII1Q3OgZrFcx5xsouaDb4LGpNGkkTZkdQyHUXVhcGx14Gs9cOdiTZmlw829u6lihCMGQsVEqX51mkDFdNIQoVcxrYbL5XDmpKjcE5yZ2CBsiBZC9mLB3CEi9yG0BVgA6ilKUClaPlDtWeJ40wyB2eOVgChe5QxhV8YgUHeasSbWGla+XlxkLK8YJUzjRyOdEZyqarbVMPxve7Xy21AdZSubw/K4tiEgaEAlirHeA2IaVLoCozjwNzwIDDTSvmTlDK86xIFUDEZXsSzqiuyESArZDJYMvat+40HTUrlpNu4hJpUKhxvvBjI92U2XKhXTmDwjE3vnsLWr4k2/iwD4MZgI7gQYg2DCItLfMQwGd1yDXmE9TAB1lKm2bM7wxtKoV2jUuozABiASAG1GvUdapoFKUoFKUoFKUoFKUoFKUoFRDa8Z4Z271jmYewqpBq2otjeIj9Wg/ftVPNl/wDhn/7KfaY6o5j/AC2H62qy1KDTbW2naMFo3UCWHnMYUXxqWF2kGpOgHWSBVgxz/wC7y+/D/wDlqflOwGH5xgA3sHjwWj8dHbQa579HsbLW1oIvrknVh39rRf2Y0+sTfwVHpk/0U1RicUkaM8jKiKCWZiAqgcSSeArTLtDFYjXDouGi6pJ0dpHHakAKlB2GRgfuUFGJwkjnMYo1e1g6zSK47swi1HcbjuqCZsQJQkkMM5AWQMHIkGQkLmGRVkILEjo24gXrJNsuYDXakqn8PAhQfQYr2/NXOzYibDy5sTtIyKRkE0K4K6AkaSwGNmtfy0Ld6qNamKzPYibRG+XX4bHSSXCNCCOkpEuZfWVspHtFZzFP/EiH8pz/APqK5ySNZGVU2rHLJeyB1wrG583cbuQH1XFZvtvEYUgYxVMd7CYHweugDOQN2TwAkGXXxpJtSazG+CLRbdOreHDTEgmSK4BAO5a4BtcAmXuHurH9ltfMZEv2iJL8SeJv1kn2mqMPtFHOXVH8xhlfvIB6Q71uO+qqhKL6g/8AHk9iwf3jNPqL/wC8S+6D/wAVW0oIvs49c0x9qD5VFfGGiKTlc7sDEDZmLa5iLi/CthUf7z/JHzGgspSlApSlApSlApSlApSlApSlAqLY3iI/Vq2otjeIj9WgtqTaolML/VyolynJmF1v2HX49XfVdTbTxDJDI8al3VGKKASWa3NFh2m1WrvhW3Vl5y+ExMy8/HSkZucpRRldTezLmsGVh7CAR1Vjn2fOCA20MUxa9gDJwFgT07DpD31bsXZs6KzSQ4iSWRs8hKgDMezMw9/9gKz4qBxLCr4WQu+cRgnDdQDsx8IcoGQa9rAdYrXnEis6ax/FkRhcqsTMTr8bOdxGyAwG8xWIcGxXNwbnABhme1gSp1txBr5Tk1G/CSd+GY+D0uSOs68DqL6a11MfJqfTwGi2yh5ksoBDWGVTpdV430FqyryUnvcRwrrcjfy2JzFhcCKxsxJFW6TEbrcFeixO+vFyWB5IwyLmDvbTrjPEX1sNDVQ5DQ+fJ70/7a3i4LdNu2xeDjbQZGlkdhbQAK7gitqvJmYi/wBYi9kLn4maqWze3rr1yddNtHB7S5HKq+AZy9iwDFbHLa4FgLHnaeiul5B8st+PqmL5z5SEZtd4ttY3vxa3bxF76jW7aWwZIV3xl3oS+dQgUhDbM62JJK2Bt1gHrtXEcq9mmORcTCbXYElfJfirgjttf0jvq8TXM15Fp17p8XletsrbnKRp3x4PQGwwwjLDKM+DkYLEW1+qyHRIrnURMTZDxRiFvYrl3H1WWPxT518yQkn8smrf1BvSK1/J/ake0cD4VQ2ZTHOnVe1mHcCDcenurNydxTjPhpmLSwEDOeMsTX3Mx7SQpVvvxv1WrGvWaWms74bdLxesWrulbFtNSQrgxOdAr2GY9isCVf0Ak9oFWVixMQZGDAMCDcEAg+kHjWLZRvBFfXwSfKKqsqqP95/kj5jVlR/vP8kfMaCylKUClKUClKUClKUClKUClKUCotjeIj9Wrai2P4iP1aC2lYGxsYIBkQFmyqMy3LDUqNdWt1Vhj2zA2TJNG+8z7vKytm3fjMuW98tteyg+dsx3iAyo3hYTZ2KrpKhvceULXUdbADrqPBeFx88h6MCJh07mcLNMfaDAPyGvna23ITCrFkCExyZ5o5RCEWVLlmKhVfzAxBzZTawr65H87CiX+PJLPftWV2aP/wCsoPZQbuvC/pR+lSSWV8JgZCkSErLIhs0rDRlVhqIxw06WvVx9h2/iMsWUXu/N0NjlsSwBGoJAyA9TOtcFNyYw7xbr6vGVIsoVFU6i6lCBdcwBt5rrbgbUHl/0e8iztLFiM3WJBnnYcQt9FB85joPQT1V7htT/AAMkKYNVjjETXi4RuFKAeq1ieeNe3Nwqf6OuST4DDOsZikMkzsZDmBdVJSPQDQZVzcTq5pywEu+izGPxT8Fc+Un3hQl12zdopPGJI+B0IPFSNGVh1EH/ANIrjdqbICtJhW8Wy5oe5CeiPUf4FK+OTG0GgxADspjlIRgFK2fhG+rHjoh9K+bXRcrcN4JZhxhbMfwzzZR6AOd6YxXRgXmttO/1Dnx6Rauvdw7Xn/0d7UOGxxgk0EpMbDqEi3yH26r+YV6ByhG5khxY0EbbqfvglIBY+pIEe/UoftrzHlhhzFiVlTQtZgR1OltflNetYaRMZhAWF0nhs47nWzr8SK68/WJ5OLHbv9etzi/59pry8Gf2zs+HrivfgfRU2yD/AIeL8JPlFScmsW0mFTeG8keaKU9skTGJ2/MUzehhVWx/2eH8GP5RWY1VlR/vP8kfMasqP95/kj5jQWUpSgUpSgUpSgUpSgxYrPkbdZc9ubmvlv1Xtrb0Vr8HPLJcGRUZemm6IZb8OMjAg20YaG3ca2tTYzAh7EEo69BxxF+IPnKbaqdDYdYBAY/qL9eIk9iwAfGM0+zL9KWZvzlfky1+4XHHNu5QEktpboyAcWQ/qp1HeLE2UEX2TH17w+mWZh7i5qPYuxYNwh3MZ54l1VT4RdFk14OANDxFbmotjeIj9WgzRYGNejGi84voqjnN0n0HSPWeus9qUoNNyxx25wUsudUyBWuy5xcMthbtJ0B6iQeqq9hYXdYWCPzII0/pUD+1av6QnI2XirOUvCVuFznnELlt1Br5SfJDE9VdCKDntvsWlyjzVUHsMhY39jxwH21GYd2MzAh8pkVLdHmmdM1+ySGRbcedWzeF2ll3ai+dgHPkcyDgOs3BN+rLX7i9lqiFiSzNIov3PKdLeiYig2uFgCRqg4KoUegC39q5Xln46L8KT5krd4jb6rqI5HS9t4AgjB4as7DS+mbh31zfLCeQzReCy+DfpOPOTzQ1BqJI8wIPWLd47x313uysSMThVMgBzoVkHVmF0kHouGrz+Oc3ysMrWuNbhh1kGw4XFwQOIrrORM/Nlj82QOPQ4t8yOfbUocVymwpODGbVoZMjHtykxMfaQDXVfRbjs+ByHjFIy+xrOPix91Q8pMLzsZHbiN4v5owfnjaoPohxVpJ4+1EcflJB+cVsYntMtbwmJ8/yxqezzdfGJjy/Dp4Nm2xuMWNt1I8cUqSAAkB7oy5W5rDPhs2o/wBq1iL3q/ZGPKwxLKhUMI0iK53DDdhsz2XwWoI5xtoNdQKwbVmEWOgdr2kgniNgzEsDFIgsoJOiye+s+ydpD6vEFjlbwSf7NlHRHW+UVjNptwak/ef5I+Y1rlhljH+EgKKqZUhdoI8ODmzZrxh3U2JGmmo00qoRzmTPliXmZem7dd79AfrQbOlRbqfrljHoia/vMh/Sn1F+vES+wQgf8u/xoLaVrF8HMirIz5s2dGbMQALiTXVbGy9nPFU/acW+3O8XeZQ2S/Osb6jt4GgqpSlApSlApSsc86opZjYD0nuAAGpJJsAOJNB84rCLIuVxcXuOIII4MpGoI7RUseKaNgk5uCbJLoAxPBZANFfqvwY8LEhaRbYDi8ccr6kHmZLEaEHelbGv2SeRwV+r6EWIkaMAg8QQue4oL6i2N4iP1anwmHxCXW8eTyMzSSMv3b5VzDha+veer7wuBmRAm+SwFriIg/5pCPhQbKlRfUG655T6BCP0jv8AGsU2FhXxkrD1p5R8M4HwoNf9ITkbLxRBkFoT4sXa2lwfuW6XYuatw+1YV6U0Y9LoP71rZZsCoudy2oF7LIbkgAXAJuSQPbVOE2pEyK0EburKGUrGyqwIuCCwUEEHjQY8FtNAZek15SQVjlcEZV1BVTp/pXxtrEPLAywRSl+aVJUIAVYMD4Qr2VUu03ZiqwPdbXzNEBrwPNZj1Hq6q/MTiZ1RmEcXNUnxjtewva27H60H4uJyqqPAyR82PUxEC/NVWVWPNNwvXx101rluUFxJGhN92sqXOpy3iZLnrOR1BPaDXSYPPiEUyOgAYF0VCDmQg5Sxc3W4B4C4I6jWDE7FTEtKWurCSyOvEcyMN3MLixB616iLgOIx+iZhoUIYHjw6Wlx5JYe2t7yHntiZFMiuTCCQLC2RrDS5P+1PGtXyg2ZJApSUCz8xHHQYtpY36BsSbHsNida2vJFQMXoLeAl0At5cNShVt9P8YR52HT/K8gPziuO+i6TLjyvnQuvuKt/0123KIf4uPvgb4On+tcJyA02qv84f5W/0rXwduXv8v9sbMbMxhfNx0ejcpnKyYNwpYjFkWFgTngnS2pA4kdfVWXZM031eLLElt0nSkIPRHUqN+tfHKjhhz2Y2D4tlPwY1fsf9nh/Bj+UVjtp+ZJz5US92R3+Odf0qNRMcSY2xKBRCr5UCCXMWYElWDeDsAAe0Gqsdt2CE5ZJVzeYLs/8AQt2+Fa3Zm1llxhItHeAKqvHlmcqzMSreUliObe4NyQL1fm7aa6bFOcprprtZnwjxnwzzTJ56OyuvrRxZcw70H5euq4dnQOoYKsoPBmJkB9rE1sKjm2cMxeJt054kC6v+InBvTo3YRVF35PLDhkvlCAsqgIhJZjoAFQXY8ToNACeANc/tfYq7sTwGaUvLvXZZG1DgqJFVdLiMiNWXorZucUWthjsOkrp9aDxMtxGySOsZZ+aSrrYq5W62ax5zBb8a1E+BnwL54SDCN3nuUVGJOQmQm5QDMgFlyokd783KwbTYXKtZQqyAqzEgMFO7bR3UXuwVjGhkyljzSpvzhXQVyUm4x4Md0SdSxOXO8RsyE85SofMBG3EMAwB8oVmxGPbBZIlUtFHGlyUcl7swksy2SPKACFscxdVUDS4dPSp9nzO8StLHunIuyZg+S/klgACQONtL3sSNTRQKm2hhy6WW2YMrLe9iUYOAbcActr9V6prHPiFQZnYKO0kAfGg12FWdWkbdRjO4YAytoAipraM68z9KoyTnyol7sjv8c6/pWux/LPDw2L7zITbOEOUHquOl1cQLVtsBj0mjWSJg6NwIvrY2PHvFXth3rGsxsUjEpaeTE7WL6nIelOw9RIwP8watbFhZGjSXeSy3Xnpn3ZP3kMeUZu46Hu69/UWxvER+rVF2PD4CCRcwUSD75dyCNCCJCSCDoQdRVUOBjToRovqqo/QVhxOBObeQkK/lA3ySAcA9uBtoGGo7xocmDxwkuLFWXpoekt+HpBtoRobUGPa0hWMEGRfCw6xrmaxkQEW80g2Y9Slj1VFyP0wiR/wWkg9kMjxL/lQH21btYHdi298ZF4ogP4xL8fI877uaodkeDxeLi85o8QnokXdsP68OxP4lBcebiR/xIre2Nrge0Sn+msmJxyo8aNfwhZVPk3AzZT6QDb0Vj2qLIJBxiYP+UAiT0nIzW77Vg5QYYvBmTpRlZUI11TW47dL6dd6DDszBK8QKSMjAbsshXnqnNRiGBUkrlYG17MNbVTBsRFULnmIH/FkHHUk5SLknUk6kk1rthYwLMU4LMpkiGmjJzZYr9ZXQC3koK6KgkTZUQvzMxIKkuS5seK3cnQ9Y661uz9iJDjCYiQu4PMOoTMy2yniAd2dDwtpYaVvaiwfOllfsKxjvyAsT/VIw/LQaLlC3+MQdmHJ97j/trhvo7GbaansEp94I/wCqvROWeGDYcaWk30KRuOmhlljjJU+hjpwNtQa865TciZsE+eHNLEeDAXZfuyKBqO+1j8K1spiUtS2FM6TMaMfO4eJS9MWI1iJ1eh8rMdGv1YO6L/jIma7AWChnudeF1HvrDgeVUYw8QiSSZhEg0UogOUcXewt6t68ywE2MfJ9XRvCKWjKQxrnUWzMrBBcDMNb9YrZ7O5EbQxEabxsiFFtvJLi1hayrfq7bVXoeFTr3jz9cVum4t4/RSfL7/wCNljttwxSvKxRXfjFBfLe9yz9TP2sQPRWohOM2hIRAMgVQ6rmyi2YqHVjxYMpFxa1uquw2L9FsERDYhjOw8m2WP3A3b2m3dXRwtlxZjUuFGGQhAiiEc9hdWHl2FsvCwFL5rDw/dxyp753fQplcXF97PJjujf8AWWTYSyjDRjE6yhLScDr23Gh0tV9Kwz4xE6bqnrMB+tZlp1mZatY0iIZJIwwIYAgixB1BB4giofqbxeIOZf4TE2H4b6lfVNxwAy8a+/tiLyWL+oryD3oDT7QY9GCVu+0a/B2B+FQlo9obBixObd2ilveRJFLcWzGylrKpfnErdGN75jqJ8PtmeFsuJikZQWcA7klUQFgA5IUqoBuxbNeNTfwoC73FQSSgZooxbVWMj50PapRND6GrImzM8YTFbuchrqTGot5psSRmFzzhb0Cgowe0I5QTE6vY2axBKnrVhxVh2HWqK1+zNjJAzFL6qiKPNRAcqX4nnO7FjqTIb9VbCgVNj9npKtnGoN1YdJTwup/9B66ppUxMxthExE7Jef4zCCaAo3lLx7G4hvfUv0XbYMckmDl0NyyA9TLpInuF/wAprYIeYPV/tXK8l9lYjGTHEwvEssLRsc2ZQ51sTlB4hCDpretmsRbCvW06R9+xi4kzXGw7VjWeMdr2SotjeIj9WrF4a6HrqPY3iI/VrFba2psZgg9mBKOvQccR2g+cptqp+BAIppQabHYhmQRSRsZd5EQqPkDqsiEyIx4qoGZk42BGoIJ+dteCxOGxHk5jh5e5Ziu7Y+iZI1/mmq9uYLexZd2JfCREDMUK5ZFJkVhqGQXYW45bdda+adMRhzFLIHimQrHiFy2JOilraJKGGh0BZdLHmgOgqDZ53ZMB8kXi74+AA70JC+jIfKqLYfKVJIBvpEEyExzKCCd4hyuVUa5SRmX7rCs+NxCyAZVmzqcyMI3Uq2ouDIFBBBIIvqCaDV4vZhWTItxZhJCQLlSvNV1Gl8gO7dPKiK2NwQehwOL3i6jKynK68SrDiO8agg9YIPXWon2k5AWeDdMCCHeRUjzC9mSRM+U28lrGxI5wvf8AMVimLB1mw8UlrALnnMg8wopUuNSRYXFzbiQQ3ONxW7Qta54KvWzHRUHeSQPbX5gMPu41Um51LHtZiWdvaxJ9tavCbPnlKyYiQxlehGgj5pIsXYsp1IJAA4AnUk6X/ZKHpNI3beWWx/KGC/Cg1PKzFASYZMyr4R5iW0UCJCqFu7fTQ1FJyhjZjlxEr3/hrmGVuboqkkZbA8L699ee8vOWLw7WaHZ8UBZUjguYlc71mztlvpmuyLqDqlRctMftrCJG2Mxu73jEIkLojc0XZvBItgLjW/FhRLuNm4eVMa8uDhclIvCQyAormZ+fYuVEUhXDxuWCkOW1GuYdfsmeY4eLLEoG6TpyWPRHUit+taf6K9mvHs2OSdneXEEzuzszMQ1hHcsSfFqnvrpNj/s8P4KfKKIfm7nPlxL3BHY+8uP0qIbPY4k5sRMbwC6goqaMdQoXQ68b30Fbqo/3n+SPmNB+fZEflBn7neRx7mYis0GAjToRonqqo/QVnpQKUpQKUpQKUpQKUpQcViMM0V0cWIU27GA8pT1944j3X1P0PvzsQPuxH3F/9a9ExuCWVCji46uog9oPUa1PJ7kfDgmZoTIS6gHMwI01FrKK7ozFZwb0nfOnFwWy9uew7xujXg3tRbG8RH6tW1FsbxEfq1wu9bSlKBUGNwTXLxWZiFRkdn3JXNdjlAID5WbnAa6XuALX0oOYnxSwS/W4wywOd1iwVZN2UOSPE5WA5o6DNwKFGvZK6eoNpbLEl2TKsu7aNXZc4CsQSrJcB1OUaE9tiK0OC2ocC5hnDLhs7LBI5W8Srl0azEnDjOAsp6PRe1gzB1tfKxgcAB6K/VYEXGoPCv2gVpuV/KRMBg5MQ9iVFo18+Q6Inv49gBPVWw2jtGOCJpZ3WONBdmY2AH+vdxNfzj9I/L1tpYgZbph47iFDxN+Mrjzj1DqGnWbhuPon2D9ZxjbQxMsWSB2llzOA+9a7LI4PRS5ZsxPFO42r24o25t1I4JN7ho0UMwDBVjU3ltfiWY5Q3Xdey9ebbNwMs8ghgVpHkIUIvldevVYWvc6C19LV/SX0d8hl2bhsps08lmnccLjhGv3VufSST12BLqUQAAAAACwA4ADgBUux/wBnh/BT5RVhqPY/7PD+CnyiiFlR/vP8kfMasqMftP8AJHzGgspSlApSlApSlApSlApSlApSlAqLY3iI/Vq2otjeIj9WgtpSlApSlAqfGYJZFs2hswRwFzoWUqWQkGzWY++qKnxGPjTR5EQ9hZQfcTQc5Hsg4ZgkM5woZ1SEHJJBMxUs14cqiBrq3NjZFOltTYfePbaYkEcUuBOZGOdosSpGUqCMglYeUPK7a3TbTVhZEle/YjqD6GfKvxrUoZ4ZYiYgMKkZQtJK7zxg2Jd7Zw45ijNmFrknQXoOM279FW0ccwbGbSjcDoqI3Ea+qgYC/fx76kwn/wDPYzDfY0lesJCFP9TOQPca9ShgmYIXnUc18+7QBWLdBlLliMo9Nzrw0r9+xkK2laSW8O6bO7ZXXiSyLZM562Cg204aUGo2DyawGy423WSMhRvZZHUyEE2XOx4AnQAWF+q9bmTaqgkKkrlZFRssb2BbXMGYBWUA6lSbenSs8GCRCSiKpIVSQoBIUWUEjUgDh2VmoIhiZSdIQoEpVi8gBMY4SoEDXueCsV77cKk2Th5mw8V5VUbpOggv0R1uWB/prcGo9jfs8P4Mfyig/PstT03lf0uwH9KZV+FZ8Pg0jvu0VL8coAv6bcazUoFKUoFKUoFKUoFKUoFKUoFKUoFRbG8RH6tW1CmxYgLEMw81nkZfRlZsvwoM0+0Y0NnkRT2FgD7BxNYvtQHoRyv6EKj3yZQffVEGFRBZEVB2KAB8Ky0EW/mboxIg++92H5UUg/1U+qynpTZfw0VffnL/ANqtpQRfZKHpl5O3M7lT6Uvl+FZ8PhEQWjRU9VQv6VmpQKUpQa5sO0POhGaPi0Q6u1ouzvTgeqxvmtw+IV1DIbg/20IIOoIOhB1BFZKixGCIYyQkK56Sm+SS2nOtwa2gcC40vcC1BbSp8HjRJfQqy6OjWzKe/tHYRcHqNUUA1Hsb9nh/Bj+UVYaj2N+zw/gx/KKCylKUClKUClKUClKUClKUClKUClKUClKUClKUClKUClKUClKUClKUE2LwQezKcki9FxxHapHlKetT6dCAR8YXGktu5QEktcDyXA4tGesdo4jr0sTZWHFYRZFyuOu4IJBUjgykagjtFBmNR7G/Z4fwY/lFY48W0bBJzcEgJLoAxPBXA0V+rsY8LE5aybH/AGeH8GP5RQWUpSgUpSgUpSgUpSgUpSgUpSgUpSgUpSgUpSgUpSgUpSgUpSgUpSgUpSg+ZIwwKsAwIsQQCCDxBB4ivyGIKoVRZVAAHUANAPdSlB90pSgUpSgUpSgUpSgUpSg//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AutoShape 9" descr="data:image/jpeg;base64,/9j/4AAQSkZJRgABAQAAAQABAAD/2wCEAAkGBhQPEBMUEBMRFRQWFRUWFxQVFhQXFhcYFRcVFBUVFxUZGycfGBskGhgVHy8hIycpOC0sFR8xNTw2NScrLCkBCQoKBQUFDQUFDSkYEhgpKSkpKSkpKSkpKSkpKSkpKSkpKSkpKSkpKSkpKSkpKSkpKSkpKSkpKSkpKSkpKSkpKf/AABEIAMEBBQMBIgACEQEDEQH/xAAbAAEAAwEBAQEAAAAAAAAAAAAABAUGAwECB//EAEsQAAIBAwIDBQMGCgcHBAMAAAECAwAEERIhBTFBBhMiUWFSYnEUIzJCcrMHMzQ1U2NzdKGxFSRDRJG00SVUZIGCosGSo7LwFoOE/8QAFAEBAAAAAAAAAAAAAAAAAAAAAP/EABQRAQAAAAAAAAAAAAAAAAAAAAD/2gAMAwEAAhEDEQA/AP3GlKUClKUClKUClKUELiHGYbcxiaRI+8bQms4BbBOMnYbDrUvVVJx6IPc2asAys04KkAggwPkEHYivj+h5rTeyYNH/ALrKx0j0gl3aL7J1L0GnnQe/KLqORiU7xGaUIihcjB+aLNtpUjHtefXAhzXHEAMaF+qCyhCQV0B2APMNl2Hh20kEcqicL4dHKzKJHSUEu8E0YEqFiCZEUMBnbCyrrG7bnkJ//wCLoS0YlUDu3BiCJpCyu7BynnrC4P6rHwDrfvdlsQg7quCVj0jI8RYncOG6acYyfhe26kKNRycDJ8zjc8h/IVQzdktTH5zCltXhUh1GvV3auG8KegH0gD6Vc8NtTFEiM2sqoBfGNR6tjO2fKglUpSgUpSgUpSgUrzNV3E+PRwME8TysMrDGNcrDz08lX32IUedBYk1BteOwyzPDHIryRjLqu+nfTgnlnPMZyOtV54ZPd73TGKL/AHaFjk+k04wW9VTSOhLCvLa2SHiCJEqogsyAigKoAmXGANhzP+NBoKUpQKUpQKUpQKUpQKUpQKUpQKUpQKUpQKUpQUvGPyux+3N9w9XVUvGPyux+3N9w9XVBA4pwaK5AEinKnKOpKyIfaSRcMp+B361mIbmaz4hL3veXKfJrfMqIO9RO9udJkiTeXfVlowDy8PM1tqz9vw6ccUmmLL8na2hRRpGrWskpIznOBqJ9e8Hs0FxY3yToJInR0bkyEEH/AJ1IqmvezoLmW2cwTHdmUApJj9NFkCTy1bMOjCoc/a35IuL6J43yFVog0kUrE4UI+BoYkjwyacb7kDNBpTVVxPtHFA2jxSTEZEEQ1ykHkSufAvvOVHrVZK1zc/jGNrF+jjIadh7826xfCPJ96pFjw6OBdMSBATk45sfadju7erEn1oEfazu/yyJrYE7SFlkh3OwaZdo2+0AM8iedXyOCAQQQdwRyI6EVVEf6VUPw35KGktZVtlGWdGwbU+ZaMkCL7SFfUGg11ROI8Tjt01zOqLkDJ5knkqgbsx6AAk1neF9pbi+j/q9uI9yDcSEmBh7cC+GScHpkRjnuetvw/s8kb967NNPjHfS4LAHmsagBYl9EAz1zzoIplubz6Aa0h9tgpuXHuocrCPVtTe6pqy4ZwaK3UiJcFjl2JLO59qSRiWc+pNThSgVSSfnJP3SX+E0P+v8AGruqab84xfus/wDCW2/1oLmlKUClKUClKUClKUClKUClKUClKUClKUClKUFLxj8rsftzfcPV1VLxj8rsftzfcPV1QK8xXtKBXK4t1kUq6qysMMrAFSDzBB2IrrTNBmJez8trvZEPGP7pKx0geUExyY/sNlfLTzr74fxZJyyAOkq/ThkGmVPIleq+TKSp6E1Y8T47HAQh1PKwysMY1ysPML9VfeYgDqay3bDg8t1bNLdEQ6Md3HCfnF1sqMXueeSpOVTA8ywoJ83HdTmK0jNxMpw2ltMMR/XT4IU+4upvTrUi07Id4yyX7i4cHKxY020ZHIpCSdbD25Cx8scq8tTLw5BG8YktV2WSCMLJGP1lugww9+IfFRuavrK9SZFeJ0dG3DKQVPwIoO+K9pSgUpSgVT3P5xg9ba6/hJaf61cVTXZ/2hbfu9395ZmguaUpQKUpQKV5mmaD2lKUClKUClKUClKUClK+WfFB9VyuLlY1LSMqqoyzMQqgeZJ2Aqjn7Ud4StigmO4MxOm2Uj9YMmQ+kYbluRUdODa2El05uJAcqGGmGM+ccGSAR0ZizetBB4t2mMlzZvbW8ssavLhyVjEmYXyIQ+C+wJBOlTjAO+RqOFcajulJibdTh0YFZI29mSNvEh+PPmNqo+Kn+s2X7Wb/AC01d7/hSysHBaOVRhZoziRR7JzkOnuOCPTO9BpKVm4e0jW+1+FVdgLpMiE5OB3oJJtznzJX3uldP6alutrJQIz/AHqYMIyPOGPZpvQ+FeoJ5UFrxHisVsmuZ1QZwM82J5KqjdmPRQCTVV3tzd/QDWsPtMFNy491DlYB6tqb3VNS+H9n0ifvXLTT4wZ5SC4B5qgACxL7qADzzzrziHHljfuoUaafAPdJgaQeTSufDGp6Z3ODgGg78N4NFbKREuCx1OxJZ3b2pJGyzn1JNQe2koFlLkgbx8zj+0SoXEOGXk6kzXq2kY3ZLZRkAbnVcy7/APNUSvy/jPE4oECShmlnaQwzSW0MyyRRyELL3xKybhRlctnORswNB+6pKHGVII8wQR/Cqq87PDWZbVzBMd2KjVFKf10WQHPvAq3r0rN2i28kSTvZwNC6hlvLFWUge06IFmj8jpL4wc4waspr97OA3EVwtzahDIVkdTJ3ajLNFONpMDo+c+0KCwtu0Pdssd4ggkYgK2rVBKTyEcu2GPsOFPlnnV2DVVwzilvxG31RlJYnBVlZQRyyUdDyO42PmKrruJ+HIZIpVNuvOC4lChB0ENw58PokhI5AFRQaelVHBu1FvdoWikHhGXUkBk9WGcafeBIPQmoc3aN5yVsVVl5G5kB7gdD3YBDTn7JC+90oLfiXForZNczhFzgZySxPJVUAl2PRVBJrJXvFbqS9t3ihjjHdXIVJ2YSSLm3LatAIhzhcZ1nbcCrOy4Qsb967PLMQQZpMFgDzVAPDEnuoBnrk71xvvyy0+zdf/CL/AEoLKx7URu4imVoJjyjlwNf7KQEpL8FOfMCrkGqS5tUlQpKiujc1cBlPxBqDHaz235LJ3iD+73DMwA8o593T4PrHwoL+94jHDp71guo4Gc//AED1NZeBlUER3ee8WTWzd5ldRVtaDHhOnlk75BB5VZQ8Wt7mREnQxTrkrFOACSRgtE2SkvxQnHpUhOzEAxpTTgEAKSAM4JxjcHIzkdd6CguIvO9zgqSrCQDJEaL0IBIUErg7knbJqTfJHLI7fKgqaxkKX1EIYw0YH0WUFScgHdjnkcy4+Gwy3FxCVlyqQl2Lk6+81gZPPIEfXbxCpq9mogSQHDZJ1CRwwzgHBztsMfA0Eyy4jHLtE6Np2Ok5xglf5gipdQbHg0cDFok0kqFOCcYUsw2J95t/LA6Cp1ApSlApSlArzNVfEu0ccDd34pJiMiCIapCPMjIEa+85UetVclvPdflL91Gf7vAxBI8pZxhm+ymkeZYUE6+7TqrtFbq1xMDhkjICRn9bKfDH8N28lNV8nC3ud71xIP8Ad48rbj0cHxT/APXt7oqfbWqRIEjRURdgqAKo+AFdaDxVwABsBsANgAOQA6CvaVBveLpE4jAaSYjKwxANIR0ZskCNfecqKDjxQf1my/ay/wCWmr1+M945jtE7+QHDMDpgjP6ybBGR7CBm9BzqDf8ABZZ57P5YVEbSyD5PEzYA+TzH5ybZpCeRVQq4JGG51s7e1WNQkaqqqMBVACgeQA2A+FBSWvZbWwkvX79wcqmnTBGfNIckEj2nLHyxyr1uByWx1WJVVzk2shPcnJye7YAmBvsgr7vWr+qviPaCOFu7AaWYjIgiAaQj2myQsa+85UetBWXPalpNMEKtFeSEr3cq7xKBl5zglZEUcipIZmVdsnEO77SW3DIJBD853ZLTSs3gEhwGa4uMHVKTgaEDNyAUDGI9r2ePFZZp77KqrmCOGJyAvc6lZu/AV9XeM4OjSCYxnIAr80/CCny2NI7W9jltLSRoniWMJLGRrzIY1AWZQiPh0AGFO3M0E/tJxq441bW72Fy8srSusloqBTEF+jIIwWIUbfOOT9NcaTkVT3/YS6tVbvBPNMwWaZpO4OlF1RKVYTO5YtJjfGQG222/RPwdWKWtksfDESV5PHNduT3CsR9DWN5ig8OlNsg5KkmoV5xmYW96xiuLwyOqC6jjjjg7mJsxBSWGsamk3QMPFzJoNP8AgytI7SxjsxLrliDNIrK8bqXdnOI3AbRk4DYwcVx7a9hI7qKTRHkNlnhXSC7Y/HQk7R3A8+Un0X5hl6rx224gVSZJbeZX0xu2FkjlPJUkGdEhx+LfGsAjSwzVN2s7TXNqY1muUt+5bVIyRgm5GQYmQOcCNgJA6g5DLgZUg0H5jwjjN12dugquskEy5jchhHKmSPEuQUdGyCpIKNkcic/sCcVtY1S4eRry4KCRSdAESsMatBIjtF5gs5B2IJY7Vk+2fBDxWJmhRY4JnZodWlpPlaI2xCnEAmC6SCSS6JkKWOcl+DMT3uLWF44ypZyz6sxlcBnRc5MhDDcYbwNhlHMNxDw+LiPElWdFHeRzMyQZiVCugpIeUkj+LBaRUDeHwEANWukkuLMf1gGeEcriNPnUHTvoUG4HtxD4qOdSOyfZK3sdXdEyS/RklYgvn6RXA2jGcHSB1ycnetGRQUltcpKivGyujDKspDKR6EbGoHEfyuz/AP6fuh/oam3/AGZGtpbV+4lY5bAzDKfOaLIyffUq3r0qiuuJst5Zpcx9y+qdQc5hkLQkDupcAEkjGhgrb8iN6DSUpSg43dmkyFJUV0PNWAI+OD19ahxwXFr+Tyd7GP7C4YkgeUdxuw+Egf4irKlBTdnOOpLxC7VsxSstuBBKVEh0JIWKgEhx4uakitfmsgvZO3765leNXNyYi4YAgGJdKleobmcjBzUiJLi2/Ev38f6Gdj3g9I7jcn4SA/aFBqKVVcN7RxTt3fijmxkwSjRJgcyBnDr7yFh61aA0HtKUoIHFONw2wHethm2SNQWkc+SRqCzH4DbrVNLPc3XMtaxH6qlWuWHvOMpD8F1H3ga68Q7PPHO9zaaTI4USxP8ARlC8gsmCYm8uanqM+Ie8P4ms2oDUrptJE40yRk8gy55HowJBG4JFB92PD44FKxIFBOTjJLHqzsd3b1Yk1IpSgUpSg9XmPjUXsRbqtoGCgM7ys7ADLt3sg1MebHAAyegFSl5j41x7FjFmg/WT/fy0H3xn8psf20v+Wmq4Jqj7R3Ails5ZDpjSZ9ch+igeCVFLnkq6mUZO24q2ulLRsEOGKsFOepHhOR64oIvFeNxWykyuBgZ05GojIGQM8skDPIedUHCrvTIiWkSrEZW7wrqaQlSFJnZlOlyc5DMWwBuDsbC27MKmDKzShQrBSoPjChWYkDLZwdvNm5k5r5iguLkAYNnBt4V0/KXGMbkZWAfDU3qpoKWLjbJwwx2oaW8kimkSOPBZXmaRxJIfoxrqbILEZxtk1+fdk+wD20dut4rq004Z4HAGyXFrbrrxu4KTT7ElcScq1HabVadnpFtCYpluO6zESsrOl0YyQR4ndguc7kipvAuAXl5a2Pyoy27Qp45ZGD3MjF45dlOQmGijOp9R2xpxvQTO21nGjRLCWSW4fTJHCrP30SIzkSW6Ea1JVIy+VwJCCwG1Qu0PFbl7eSO7K2R0J3cSKkizHKEjv2ym2/zSgN4c5IrQz31rw3Wsal5yAz+LVK3svPM5wi77F2A6KDsK/PO33bDvopoZ21Eqf6tFq0p7LS50nIOMGTTvgiI7NQXXG+Jm771VjimmgjdmuFytvPbIfnE051SMG5KjEJIqkOMkVI/olWtxcTySTTW8/dSTsxyYGKAOgG0eI3hn8P1o9yd853g4u+HRT310o7gQSRrCz6ZFWQqE0mQF5QNKKBIQcHwjAwdL2cl7zgN08uhXeGcyRhmJiKwd0iPqOoOEjQkHG5oMv+Dm6mlm4vw2ZgJldpoyo0hZ4XCd4B9tYH9SCTzqJwThMlpxv5WilLedY7tMbrpnlhhmjPkYzcvt6DzqXweTu+2coX68ba/tG2SRv+5a3NygHCblRzjkukX003T6AP8As/wFBYXXCpYZWkiaQ631NgjC7kksp+kgUuAN9yPTEjhfaNW8EpxIrCNmUHR3ndhyOZKD6Q8XVD6ZvMVX8S4QswPNWIxqHxJ/8n/1GgsA1UHaSzSaezSVFdGkmVkYBlINvKcEHY8hXvBYZ4ZTG4URFSyhN0TBXCKxA9o7EfV8sV8XF6Lm8t1gy/yeWRpZFHzaZhmi7vXyaTU6+EZwAc42yEKK3a0vFt0kdoXgklVJCXaIxyRJpWQ+IoRIdmzjTscbVcVX8V/OkH7ncffWtWFApSlApSlBHvuHxzrpmRXXOQD9U9GU81b3hg1Gi+U234t/lMf6KZsTD0Sfk/wk39+ptxcLEjPIyoijLMxAVR5kmoEFvNfb/OQW3nuk8w9PrQRnz2c+51C64NxuO7VzHrDI5SRHXSyOACUbpkZHIkb86VIsrFIY1jiRURRhVUYAHoK9oO9VfF+BJcYbLRypnRMmA6dSN9mQ7ZRgQccs71aUoMrHxJ4XWK8CozHTHMuRBMegGTmKQ/o2O/1S3Szqxu7NJkZJFV0YYZWAKkHoQedZ2exmsvxfeXFv7G7Twj3Cd50Hsnxgci2ygLGlcbS7SZFeJldG5MpyD0PwIOxHQ7Gu1AHOuPYv8kGekt0P8LmYV2rl2O/Jf/33f+anoLpkBBB3B5j49Kz7cJlsjqsxrh5taMQAvrbO20f7NvD5aN86KlBB4XxeO5UmMnKnS6MCrxt7EiHdW9D8Rtg1D4rxKXvRb2oj70oZGeTUY4kzpUlVwXZmDYXI2RiTsAfrjPCEc98JO4lRTi4XAwo3Kyg+GSPzVuXMEHesZF2vlN4u0cQuI1gW8dZPkrPE8jqYc4LFxKcK5UZXZnG5Cx4YsXD5ib8A3L6nS4GpxMWIWRYIQuYpN1zGgJYEHLYbEDtL2+Kpln+TRHIABBuJCNtIK6tJztpj1sM+Jo697f8ACRBbK0TNLfvKixvIDJK+rUsgWMYAjCM5KKoXbcVSdkPwdLOFu7yVpmcbDUdeASNDt/ZgHI7tMYxgnpQZ5eKz3jiOD+qxahlycOpkOnXJINXcaiNOrLOSQrOcitXe/g4hs7GdkeTvUgmOoBNGShz826tj7edW58W+K2F72fhljVNIjCAiNowqmMMMMFGCpUjZlYEN9YGsh2ms7qwsrgCaE2/dOmGbAAZSAqRyHKN5KshG/hQcqDVns2jur3DyXLo2pBLoCIw5MsKKqaveYEjO1fm/bX8JtoXkjEN3FcBxFLIBFuisO8jcLKRMMAgBthnYiq3jf4TbziMbpEBbQ6SzSIdMsq77KXb5tTvkgn1O+KyMHB/l8gteH24dvCTLlsJsNbM5ONGeerOCPCd9w/Wuwd1Bc3Z4rdxmKW4Ajhc/iAUXuHOrJ0SOUOFfocKWJNWsPG1mMdmg8c97LK2SARCl1JOWCcypSNRqOAdYwTyqBwqU8I7O/wBaQB445lMTgENI8siohHJgSVPw3rO/gW7OXFtG3EBGkhkBjWJjodogRqkjcnSCWXADAAhOY5kP3YVF4jxOO3TXMwVcgb5JJPJVUDLMeigEnpVKva9Z8x2aNLONpEcGMW5zj+sEjKHY4VQS2NtvFU3h3ANLiadzNPuBIRhYweawx5IjX/Fj9YmgjfJ5r78brt7c/wBkDieUfrXU/MqfYU6j1I3Wrq0s0hRUiVURRhVUAKAOgA5V3pQZriqf7SgP/CXA/wDetanVF4p+cIf3Wf762qVQKUpQKhcQ4osJVcM8r57uFMGR8czucKo6uxAHU9DxbiDzuY7IKxB0yXDDMMRGxUYI76QeypwPrEcjccI4ElsGI1PI+DJM5BkkI5ajjYDooAC9AKCDYdn2kdZrwq7qdUcK5MMJHIjO8kg/SMNvqhd834Fe0oFKUoFKUoFeEV7SgoeI9njraa0YRTHd1IJhm/aoOTY2Ei+IddQGmuFjxQSMY5FaKdRloXxnHLWjDaVM/WXzwQDtWlqBxXg8dyoEgOVOpHUlZI29tHG6n+Y2ORtQR65djvyY/vF5/m56r5LySzOm8IaLOFuwAF9BcKNom6ax4D7vKnAuNR2tqe9Y6mur3RGoLySH5VMcIi5LfyHXA3oNXmqXiHaYI7RW6meYbFEICRk8u+lPhj6HTux6Kagy/KLv8cWt4f0MbfPOP1sy/ix7sZz73SplraJCgSJVRByVQAB57Dz6nrQQv6JaZg964mIOViAxbxkcisZz3jD25M+YC8qnXdqkyNHKiujDDK4DKw8iDzrrSgzVjwYcMJMEKyQkYJRB8piXy1AZuIxtt9Ie/wBJA8J+U2WJopTqliQjxnkZod8CXoyHGrT0YZa9r8m/CB2vktr0wWCPbTSA95O+Ejm8JwY0YaWk5AS7Enb4Bqe0v4ULSyiBRu+mceCBMh88vnARmLByCGGdjtX4/wBqONzXxeW+lXVG0iJbeIQodOCIwv03UsMnOQQucqSVgXXFooNYUNPOxZZnl1HUwOCcncgtlgRjoCCQGrQ8O/BbdTW8l5eYULFI6QSM6vpVGYHADaADghDjON8dQjdl+yVzxpgE1QWSlQ0hyc6F06Uzu5xnbOlc/AV+3cF4DbcKtikIWKJBqkkcgFsDeSSQ8z/LkB0pbJdBFSOOxhQABQGmkCjoBGEjGP8Aq86gX1mhkCTF765XDrAdKQRezJJGMpGPJpNbHHhBoMrxqFuOzLJPqt+EW5195J82bluWpQdwp+iDjkTjLNgbaGKS4VUjDWtqoCqANE8iqMAKP7smAB7ePZ6yLTg5LrLcsJZl3XAIih/Yoevvtlj6DarSgrH7PQhUESmFowRHJDhZEyckZ3Dgncq+oE7nJ3rtB2he28N9pCchdICIj0HfKd4D6klT5j6NTa8IoLZXB5GvqspHYSWvisioTmbVyREfPumwe4PoAVPkPpVccJ4+lwSoDJKoy8Mg0yIOWcZwy+TqSD0NBB4p+cIf3Wf722qVUPi35xg/dbn721r5v+KiJlRFaWZhlIUxqI9tido4x1dtugycAhIu7tIUZ5WVEXmzHAHl8SeQA3JOBUOGwlvvxgkgtv0e6TzD3yN4Yz7I8R66d1MrhvZ8l1mu2WSUboq57mH9kp+k/QyNud8aR4avgKDlbWqxIqIqqigBVUAKoHIADYCu1KUClKUClKUClKUClKUClKUHxJHkEHBBGCDyx5YrBcB4E1mJprWJXRri5V4VCiVVS4lVRA2wKgAHuWIGclSDsd+ap+zH4qX96u/8xKaDjY36TpribUuSDsQVYbMrKQCjA7FSAR1qRXPivZ7W5mt27m4wAXAykgHJJo9tY8mBDL0PQxLPihZ+5nTubgAnuycq4HN4XwO8Xz2BXbUB1CfSlKBUHjHBIbyIxXMSSIejDkfNSN1PqCKnUoMLwT8DllaySP8APSEn5ss+kw9QUZMEuDuHPLb1JsO0V9LbWdytyTJGYJVW5VcEFkZVW4RR4Tkgd4vhPULzN3xDjCxMI1VpZmGVhjxqI5a2J2jTP12wOgydq4QcIaRhJeMrspDJEue4iPQgEZlcfpHH2QtBxiupbxV7nVDAQPnyMSyDA/Eow+bU/pGGT9VeTVaWPD44E0RKFXJJ3JLMebux8TserMSTVc3C3tiWs8aM5a1Y4jOdyYW/sW66foHyUktU7h/FEnDaCQynDxuNMkZPIOh5eh3B5gkUEulKUClKUCot/wALS4C6wdSnKSISskZPWNxuufLkcYIIyD93l6kKF5WCoMZY+uwAA3JJ2AGSeQ3qJDw2W+3nDw2x5QZxLKP17A/Nof0Q3P1jzQBQ295c3XEEjilhcJBOnywoQMGW31gRgaJZVKqCVIXLbgFSh2/CeCR2qsEyWY5eRzqkkb2nfr6DYAbAAbVD7kJfwKoCqtpMAoAAAEtsAABsAPKrygUpSgUpSgUpSgUpSgUpSgUpSgUpSgGqbsufm5v3q7+/kP8A5q5NUvZb6E/73dffNQXVQ+J8JjuU0TLqGdQOSGVhydHGCjDowINTKUGUlmlstromSDpdYGpB5XKKMAfrVGPaC8zZqwIBBBBAII3BB3BB61bMuax/FYhw91+SeLvG/IBuW38Ulvj8TjOTqxHvvpOSQuXcAEkgAAkkkAADckk8hVP/AEhJd7WngiPO6ZQdQ/4eNvp/tGGn2Q3SPw6McQBe5IIRsGz3CxMNwLhWAMsnXxDT1UH6R0VBE4fwyOBSIwcsdTuxLSSN7Ujndm+PLkNtql0pQKg8R4QsxVwWjlUEJMmA6g7lTkYdD1RgQfjvU6lBUwcXaJljvAqMTpSZc9xKegBOTFIf0bHf6pbfFtXOeBZFZHVWVhhlYAqwPMEHmKqhBLZ/ig89uP7LJaeIfqmJzMg9hjqGPCTstBc1Bv8AigjYRorSzsMrCmM45a3blHGD9Zv+WTsYltxZr/bh7KY+T3RGUQ4GUjQ47yQZ3Bwq9cnwVoOE8FjtlIjBLMdTyOdUkjctTud2P8ANgABighcL7PnWJrphLOM6AARFDnYiFTvnGxkbxH0HhF4BXtKClmb/AGlEP+Em/jNb/wClXVUk35zj/dJvvoKu6BSlKBSlKBSlKBSlKBSlKBSlKBSlKBVJ2X+jcfvdz94TV3VJ2Y2FyPK7uP4tn+RFBd1T9qu0acOtmnkDMFaNdK5z43VM8ugJb/pqTxTjMdsAZCcscJGoLSSN7MaDdj/LmcDest2os57i1Z7r5uPvINNqpDAgzxDNw42kOCfAvhGd9WxAXDcakuyVsdOjcG7YZiHmIV/t29fojzJBWp/CuCJb6iNTyPvJLIdUshHLU3kOigADoBU6OMKMAYA2AGwAGwAHlX3QVHF+z6zsJI2MU6jCzIBnHPRIp2lj91viCDvVdb8SZZBDdKI5j9AgkxTY6xMfrecbeIeo8Vaio1/w+OeNo5kV0bmrDI8wfQg7gjcHlQQaVWTpLY/T1z2w/tMFp4R+sA3mQe2PEPrBt2FhDOrqGRlZWAKspBVgeRBGxFB90pUG+4oI2EcaGWdhlYV2OOWuRuUUec+I/AAnag73l8kCF5WCoMbnzPIADdmPIAAknlUSHhct7vcBobc8oM4llH69gfAh/RKcn6x3KCZwzs8Q4mumEs4zpwMRQ5GCIVPI42Mh8R9B4ReAUFJddndLd5aFbeUAA4Ud1Iq4CpLEMBgBsGGGXocbHrw7j2t+5nUw3GCe7Jyrgc3hkwBKvwAI+sBVvUPiXC47lNEq6hkMNyCrDk6sMFGHRgQRQSwa9rPfLprHa41TW/S4C5kjH/EIo8Sj9Kg+0Bgsb2GdXUMhVlYAhlIIIO4II2IoKib85x/uk330FXdUkv5zj/dJvvoKu6BSlKBSlKBSlKBSlKBSlKBSlKBSlKBWP4dfTa7qG2jy/wAqlLTShhDGGCkeRlb3VOPNlrYV5igz4tobBTNMzySuQjTNgyNnLBFGwRNiQigD0JO7jfE7eWEJK7hXHegKDrIhkRvo4J5jljcBvKr2SIHGQDg5Hodxkf4n/Gsq+uM5FpFvK5UCNiWCSYTcE6Ccu+SAOe3WguIe0sLd5pLERjLEDIOcY04OTnIxtvmuljx2OaRo1DhlGWDADTvp0nfnkdNqz0U8iRtm0jQmN8xiKQrJ4SQuFJVcYXOSchsbEEDR8FiAiUhFQkZIVSu+T0JJ/wASedBYUpSg8IrO3vZ9oWaWy0qWJaS3baGUn6TAj8TIfbAwfrA8xo6YoMmt3PdHu4IpICNpZZ0A7s9UjTOJn94EoNjlvo1e8J4NHbKRGCSx1PIxLSSNy1SOd2P8hsMDap2K9oFKUoFKUoPllzVFNwN7ZjJYlQCSz2rbQyE7lkO/cOfMAqfrDJ1C/pQZaw4ulxxJcB0dLWUSRSDTJGTNDjUORBwcMCQ2Nia1Nc+4XVq0rqxp1YGcE5xnnjONq6UClKUClKUClKUClKUClKUClKUClKUClKUHhr4P/ilKD5PX/l/M10WlKD6pSlApSlApSlApSlApSlApSlApSlApSlApSlApSlApSlB//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Rectangle 2"/>
          <p:cNvSpPr txBox="1">
            <a:spLocks noChangeArrowheads="1"/>
          </p:cNvSpPr>
          <p:nvPr/>
        </p:nvSpPr>
        <p:spPr>
          <a:xfrm>
            <a:off x="107504" y="188640"/>
            <a:ext cx="4319934" cy="548680"/>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CA" sz="4000" kern="0" dirty="0" smtClean="0">
                <a:ea typeface="ＭＳ Ｐゴシック" charset="0"/>
                <a:cs typeface="ＭＳ Ｐゴシック" charset="0"/>
              </a:rPr>
              <a:t>Precession</a:t>
            </a:r>
            <a:endParaRPr lang="en-US" sz="4000" kern="0" dirty="0">
              <a:ea typeface="ＭＳ Ｐゴシック" charset="0"/>
              <a:cs typeface="ＭＳ Ｐゴシック" charset="0"/>
            </a:endParaRPr>
          </a:p>
        </p:txBody>
      </p:sp>
      <p:sp>
        <p:nvSpPr>
          <p:cNvPr id="10" name="Rectangle 3"/>
          <p:cNvSpPr txBox="1">
            <a:spLocks noChangeArrowheads="1"/>
          </p:cNvSpPr>
          <p:nvPr/>
        </p:nvSpPr>
        <p:spPr>
          <a:xfrm>
            <a:off x="179512" y="764704"/>
            <a:ext cx="8856984" cy="411480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buFontTx/>
              <a:buChar char="•"/>
            </a:pPr>
            <a:r>
              <a:rPr lang="en-CA" kern="0" dirty="0" smtClean="0">
                <a:ea typeface="ＭＳ Ｐゴシック" charset="0"/>
                <a:cs typeface="ＭＳ Ｐゴシック" charset="0"/>
              </a:rPr>
              <a:t>The Earth spins like a top, causing bulging at the equator (and flattening at the poles)</a:t>
            </a:r>
          </a:p>
          <a:p>
            <a:pPr eaLnBrk="1" hangingPunct="1">
              <a:buFontTx/>
              <a:buChar char="•"/>
            </a:pPr>
            <a:r>
              <a:rPr lang="en-CA" kern="0" dirty="0" smtClean="0">
                <a:ea typeface="ＭＳ Ｐゴシック" charset="0"/>
                <a:cs typeface="ＭＳ Ｐゴシック" charset="0"/>
              </a:rPr>
              <a:t>The Moon and Sun exert tidal forces on the bulge, that result in a net </a:t>
            </a:r>
            <a:r>
              <a:rPr lang="en-CA" i="1" kern="0" dirty="0" smtClean="0">
                <a:ea typeface="ＭＳ Ｐゴシック" charset="0"/>
                <a:cs typeface="ＭＳ Ｐゴシック" charset="0"/>
              </a:rPr>
              <a:t>twisting</a:t>
            </a:r>
            <a:r>
              <a:rPr lang="en-CA" kern="0" dirty="0" smtClean="0">
                <a:ea typeface="ＭＳ Ｐゴシック" charset="0"/>
                <a:cs typeface="ＭＳ Ｐゴシック" charset="0"/>
              </a:rPr>
              <a:t> force (torque)</a:t>
            </a:r>
          </a:p>
        </p:txBody>
      </p:sp>
      <p:pic>
        <p:nvPicPr>
          <p:cNvPr id="64514" name="Picture 2" descr="http://geophysics.ou.edu/solid_earth/notes/precess/precess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3259324"/>
            <a:ext cx="8386810"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9362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data:image/jpeg;base64,/9j/4AAQSkZJRgABAQAAAQABAAD/2wCEAAkGBhQSEBUTEBIUEhUWEhcXExcYFxIXFRUXGBwZFxUTFhgYGyYgGBkkGxQZIC8hIycpLywsFSAyNTAqNSYrLCkBCQoKDQwOFQ8PGTQeHyQtKTUqLC0qKSwsNTU1KTUqLSwtNTI1NS4yKSwpKSwpLSksKiosKSkpKS8sKTUpKSwsLP/AABEIANgA6gMBIgACEQEDEQH/xAAcAAEBAAMBAQEBAAAAAAAAAAAABAMFBgcCAQj/xABKEAACAQIDAwYKBwYDCAMBAAABAgMAEQQSIQUTMQYiMkFRYSMzQlJxcoGRobIHFBVic4KxNERTg5LBJKLRQ1Rjs8LS0/CTo8MI/8QAGQEBAAMBAQAAAAAAAAAAAAAAAAECBQQD/8QAMhEBAAIAAwMJBwUBAAAAAAAAAAECAwQRITGxEhMUMkFRYZHwIzNxcoHB8SJCotHhBf/aAAwDAQACEQMRAD8A9xpSlApSlApSlAr5kkCgsxAABJJ0AA1JJ7K+qnx+BWaNo5L5WsGA0zLcEofusBYjrBNB8bO2rHOt4ydLXVldHW4uMyOAwuDfhrVdcftfZE0Eu8wcYAK5VIObISVBzhgx3Z5ui9FYCBbObW4XlkmbJiF3JIDIOcxynneEGW8bqjRs41C71deNg6OlKUClKUClKUClKUClKUClKUClKUClKUClKUClKUClKUClKUClKUClKUEu0ZmWO6EBi8agkXAzuq3tcX0atdi8MpZWxUObKbiSPOUOoI3kYN+KKbEOBlGtX7V6A/Gh/wCalWCg5WXY80kheKfwcrkNJHI2bdkh7AdFcoj3Qya+GZrqQb2w8pxnZXjdUDKFfU81nMSO4IBUNIpC2zXFmOUGtjNsxSxZSY3PFkIBPrAgq/5ga1u09l7wH6xEJeYV3sQtIoII1Q3OgZrFcx5xsouaDb4LGpNGkkTZkdQyHUXVhcGx14Gs9cOdiTZmlw829u6lihCMGQsVEqX51mkDFdNIQoVcxrYbL5XDmpKjcE5yZ2CBsiBZC9mLB3CEi9yG0BVgA6ilKUClaPlDtWeJ40wyB2eOVgChe5QxhV8YgUHeasSbWGla+XlxkLK8YJUzjRyOdEZyqarbVMPxve7Xy21AdZSubw/K4tiEgaEAlirHeA2IaVLoCozjwNzwIDDTSvmTlDK86xIFUDEZXsSzqiuyESArZDJYMvat+40HTUrlpNu4hJpUKhxvvBjI92U2XKhXTmDwjE3vnsLWr4k2/iwD4MZgI7gQYg2DCItLfMQwGd1yDXmE9TAB1lKm2bM7wxtKoV2jUuozABiASAG1GvUdapoFKUoFKUoFKUoFKUoFKUoFRDa8Z4Z271jmYewqpBq2otjeIj9Wg/ftVPNl/wDhn/7KfaY6o5j/AC2H62qy1KDTbW2naMFo3UCWHnMYUXxqWF2kGpOgHWSBVgxz/wC7y+/D/wDlqflOwGH5xgA3sHjwWj8dHbQa579HsbLW1oIvrknVh39rRf2Y0+sTfwVHpk/0U1RicUkaM8jKiKCWZiAqgcSSeArTLtDFYjXDouGi6pJ0dpHHakAKlB2GRgfuUFGJwkjnMYo1e1g6zSK47swi1HcbjuqCZsQJQkkMM5AWQMHIkGQkLmGRVkILEjo24gXrJNsuYDXakqn8PAhQfQYr2/NXOzYibDy5sTtIyKRkE0K4K6AkaSwGNmtfy0Ld6qNamKzPYibRG+XX4bHSSXCNCCOkpEuZfWVspHtFZzFP/EiH8pz/APqK5ySNZGVU2rHLJeyB1wrG583cbuQH1XFZvtvEYUgYxVMd7CYHweugDOQN2TwAkGXXxpJtSazG+CLRbdOreHDTEgmSK4BAO5a4BtcAmXuHurH9ltfMZEv2iJL8SeJv1kn2mqMPtFHOXVH8xhlfvIB6Q71uO+qqhKL6g/8AHk9iwf3jNPqL/wC8S+6D/wAVW0oIvs49c0x9qD5VFfGGiKTlc7sDEDZmLa5iLi/CthUf7z/JHzGgspSlApSlApSlApSlApSlApSlAqLY3iI/Vq2otjeIj9WgtqTaolML/VyolynJmF1v2HX49XfVdTbTxDJDI8al3VGKKASWa3NFh2m1WrvhW3Vl5y+ExMy8/HSkZucpRRldTezLmsGVh7CAR1Vjn2fOCA20MUxa9gDJwFgT07DpD31bsXZs6KzSQ4iSWRs8hKgDMezMw9/9gKz4qBxLCr4WQu+cRgnDdQDsx8IcoGQa9rAdYrXnEis6ax/FkRhcqsTMTr8bOdxGyAwG8xWIcGxXNwbnABhme1gSp1txBr5Tk1G/CSd+GY+D0uSOs68DqL6a11MfJqfTwGi2yh5ksoBDWGVTpdV430FqyryUnvcRwrrcjfy2JzFhcCKxsxJFW6TEbrcFeixO+vFyWB5IwyLmDvbTrjPEX1sNDVQ5DQ+fJ70/7a3i4LdNu2xeDjbQZGlkdhbQAK7gitqvJmYi/wBYi9kLn4maqWze3rr1yddNtHB7S5HKq+AZy9iwDFbHLa4FgLHnaeiul5B8st+PqmL5z5SEZtd4ttY3vxa3bxF76jW7aWwZIV3xl3oS+dQgUhDbM62JJK2Bt1gHrtXEcq9mmORcTCbXYElfJfirgjttf0jvq8TXM15Fp17p8XletsrbnKRp3x4PQGwwwjLDKM+DkYLEW1+qyHRIrnURMTZDxRiFvYrl3H1WWPxT518yQkn8smrf1BvSK1/J/ake0cD4VQ2ZTHOnVe1mHcCDcenurNydxTjPhpmLSwEDOeMsTX3Mx7SQpVvvxv1WrGvWaWms74bdLxesWrulbFtNSQrgxOdAr2GY9isCVf0Ak9oFWVixMQZGDAMCDcEAg+kHjWLZRvBFfXwSfKKqsqqP95/kj5jVlR/vP8kfMaCylKUClKUClKUClKUClKUClKUCotjeIj9Wrai2P4iP1aC2lYGxsYIBkQFmyqMy3LDUqNdWt1Vhj2zA2TJNG+8z7vKytm3fjMuW98tteyg+dsx3iAyo3hYTZ2KrpKhvceULXUdbADrqPBeFx88h6MCJh07mcLNMfaDAPyGvna23ITCrFkCExyZ5o5RCEWVLlmKhVfzAxBzZTawr65H87CiX+PJLPftWV2aP/wCsoPZQbuvC/pR+lSSWV8JgZCkSErLIhs0rDRlVhqIxw06WvVx9h2/iMsWUXu/N0NjlsSwBGoJAyA9TOtcFNyYw7xbr6vGVIsoVFU6i6lCBdcwBt5rrbgbUHl/0e8iztLFiM3WJBnnYcQt9FB85joPQT1V7htT/AAMkKYNVjjETXi4RuFKAeq1ieeNe3Nwqf6OuST4DDOsZikMkzsZDmBdVJSPQDQZVzcTq5pywEu+izGPxT8Fc+Un3hQl12zdopPGJI+B0IPFSNGVh1EH/ANIrjdqbICtJhW8Wy5oe5CeiPUf4FK+OTG0GgxADspjlIRgFK2fhG+rHjoh9K+bXRcrcN4JZhxhbMfwzzZR6AOd6YxXRgXmttO/1Dnx6Rauvdw7Xn/0d7UOGxxgk0EpMbDqEi3yH26r+YV6ByhG5khxY0EbbqfvglIBY+pIEe/UoftrzHlhhzFiVlTQtZgR1OltflNetYaRMZhAWF0nhs47nWzr8SK68/WJ5OLHbv9etzi/59pry8Gf2zs+HrivfgfRU2yD/AIeL8JPlFScmsW0mFTeG8keaKU9skTGJ2/MUzehhVWx/2eH8GP5RWY1VlR/vP8kfMasqP95/kj5jQWUpSgUpSgUpSgUpSgxYrPkbdZc9ubmvlv1Xtrb0Vr8HPLJcGRUZemm6IZb8OMjAg20YaG3ca2tTYzAh7EEo69BxxF+IPnKbaqdDYdYBAY/qL9eIk9iwAfGM0+zL9KWZvzlfky1+4XHHNu5QEktpboyAcWQ/qp1HeLE2UEX2TH17w+mWZh7i5qPYuxYNwh3MZ54l1VT4RdFk14OANDxFbmotjeIj9WgzRYGNejGi84voqjnN0n0HSPWeus9qUoNNyxx25wUsudUyBWuy5xcMthbtJ0B6iQeqq9hYXdYWCPzII0/pUD+1av6QnI2XirOUvCVuFznnELlt1Br5SfJDE9VdCKDntvsWlyjzVUHsMhY39jxwH21GYd2MzAh8pkVLdHmmdM1+ySGRbcedWzeF2ll3ai+dgHPkcyDgOs3BN+rLX7i9lqiFiSzNIov3PKdLeiYig2uFgCRqg4KoUegC39q5Xln46L8KT5krd4jb6rqI5HS9t4AgjB4as7DS+mbh31zfLCeQzReCy+DfpOPOTzQ1BqJI8wIPWLd47x313uysSMThVMgBzoVkHVmF0kHouGrz+Oc3ysMrWuNbhh1kGw4XFwQOIrrORM/Nlj82QOPQ4t8yOfbUocVymwpODGbVoZMjHtykxMfaQDXVfRbjs+ByHjFIy+xrOPix91Q8pMLzsZHbiN4v5owfnjaoPohxVpJ4+1EcflJB+cVsYntMtbwmJ8/yxqezzdfGJjy/Dp4Nm2xuMWNt1I8cUqSAAkB7oy5W5rDPhs2o/wBq1iL3q/ZGPKwxLKhUMI0iK53DDdhsz2XwWoI5xtoNdQKwbVmEWOgdr2kgniNgzEsDFIgsoJOiye+s+ydpD6vEFjlbwSf7NlHRHW+UVjNptwak/ef5I+Y1rlhljH+EgKKqZUhdoI8ODmzZrxh3U2JGmmo00qoRzmTPliXmZem7dd79AfrQbOlRbqfrljHoia/vMh/Sn1F+vES+wQgf8u/xoLaVrF8HMirIz5s2dGbMQALiTXVbGy9nPFU/acW+3O8XeZQ2S/Osb6jt4GgqpSlApSlApSsc86opZjYD0nuAAGpJJsAOJNB84rCLIuVxcXuOIII4MpGoI7RUseKaNgk5uCbJLoAxPBZANFfqvwY8LEhaRbYDi8ccr6kHmZLEaEHelbGv2SeRwV+r6EWIkaMAg8QQue4oL6i2N4iP1anwmHxCXW8eTyMzSSMv3b5VzDha+veer7wuBmRAm+SwFriIg/5pCPhQbKlRfUG655T6BCP0jv8AGsU2FhXxkrD1p5R8M4HwoNf9ITkbLxRBkFoT4sXa2lwfuW6XYuatw+1YV6U0Y9LoP71rZZsCoudy2oF7LIbkgAXAJuSQPbVOE2pEyK0EburKGUrGyqwIuCCwUEEHjQY8FtNAZek15SQVjlcEZV1BVTp/pXxtrEPLAywRSl+aVJUIAVYMD4Qr2VUu03ZiqwPdbXzNEBrwPNZj1Hq6q/MTiZ1RmEcXNUnxjtewva27H60H4uJyqqPAyR82PUxEC/NVWVWPNNwvXx101rluUFxJGhN92sqXOpy3iZLnrOR1BPaDXSYPPiEUyOgAYF0VCDmQg5Sxc3W4B4C4I6jWDE7FTEtKWurCSyOvEcyMN3MLixB616iLgOIx+iZhoUIYHjw6Wlx5JYe2t7yHntiZFMiuTCCQLC2RrDS5P+1PGtXyg2ZJApSUCz8xHHQYtpY36BsSbHsNida2vJFQMXoLeAl0At5cNShVt9P8YR52HT/K8gPziuO+i6TLjyvnQuvuKt/0123KIf4uPvgb4On+tcJyA02qv84f5W/0rXwduXv8v9sbMbMxhfNx0ejcpnKyYNwpYjFkWFgTngnS2pA4kdfVWXZM031eLLElt0nSkIPRHUqN+tfHKjhhz2Y2D4tlPwY1fsf9nh/Bj+UVjtp+ZJz5US92R3+Odf0qNRMcSY2xKBRCr5UCCXMWYElWDeDsAAe0Gqsdt2CE5ZJVzeYLs/8AQt2+Fa3Zm1llxhItHeAKqvHlmcqzMSreUliObe4NyQL1fm7aa6bFOcprprtZnwjxnwzzTJ56OyuvrRxZcw70H5euq4dnQOoYKsoPBmJkB9rE1sKjm2cMxeJt054kC6v+InBvTo3YRVF35PLDhkvlCAsqgIhJZjoAFQXY8ToNACeANc/tfYq7sTwGaUvLvXZZG1DgqJFVdLiMiNWXorZucUWthjsOkrp9aDxMtxGySOsZZ+aSrrYq5W62ax5zBb8a1E+BnwL54SDCN3nuUVGJOQmQm5QDMgFlyokd783KwbTYXKtZQqyAqzEgMFO7bR3UXuwVjGhkyljzSpvzhXQVyUm4x4Md0SdSxOXO8RsyE85SofMBG3EMAwB8oVmxGPbBZIlUtFHGlyUcl7swksy2SPKACFscxdVUDS4dPSp9nzO8StLHunIuyZg+S/klgACQONtL3sSNTRQKm2hhy6WW2YMrLe9iUYOAbcActr9V6prHPiFQZnYKO0kAfGg12FWdWkbdRjO4YAytoAipraM68z9KoyTnyol7sjv8c6/pWux/LPDw2L7zITbOEOUHquOl1cQLVtsBj0mjWSJg6NwIvrY2PHvFXth3rGsxsUjEpaeTE7WL6nIelOw9RIwP8watbFhZGjSXeSy3Xnpn3ZP3kMeUZu46Hu69/UWxvER+rVF2PD4CCRcwUSD75dyCNCCJCSCDoQdRVUOBjToRovqqo/QVhxOBObeQkK/lA3ySAcA9uBtoGGo7xocmDxwkuLFWXpoekt+HpBtoRobUGPa0hWMEGRfCw6xrmaxkQEW80g2Y9Slj1VFyP0wiR/wWkg9kMjxL/lQH21btYHdi298ZF4ogP4xL8fI877uaodkeDxeLi85o8QnokXdsP68OxP4lBcebiR/xIre2Nrge0Sn+msmJxyo8aNfwhZVPk3AzZT6QDb0Vj2qLIJBxiYP+UAiT0nIzW77Vg5QYYvBmTpRlZUI11TW47dL6dd6DDszBK8QKSMjAbsshXnqnNRiGBUkrlYG17MNbVTBsRFULnmIH/FkHHUk5SLknUk6kk1rthYwLMU4LMpkiGmjJzZYr9ZXQC3koK6KgkTZUQvzMxIKkuS5seK3cnQ9Y661uz9iJDjCYiQu4PMOoTMy2yniAd2dDwtpYaVvaiwfOllfsKxjvyAsT/VIw/LQaLlC3+MQdmHJ97j/trhvo7GbaansEp94I/wCqvROWeGDYcaWk30KRuOmhlljjJU+hjpwNtQa865TciZsE+eHNLEeDAXZfuyKBqO+1j8K1spiUtS2FM6TMaMfO4eJS9MWI1iJ1eh8rMdGv1YO6L/jIma7AWChnudeF1HvrDgeVUYw8QiSSZhEg0UogOUcXewt6t68ywE2MfJ9XRvCKWjKQxrnUWzMrBBcDMNb9YrZ7O5EbQxEabxsiFFtvJLi1hayrfq7bVXoeFTr3jz9cVum4t4/RSfL7/wCNljttwxSvKxRXfjFBfLe9yz9TP2sQPRWohOM2hIRAMgVQ6rmyi2YqHVjxYMpFxa1uquw2L9FsERDYhjOw8m2WP3A3b2m3dXRwtlxZjUuFGGQhAiiEc9hdWHl2FsvCwFL5rDw/dxyp753fQplcXF97PJjujf8AWWTYSyjDRjE6yhLScDr23Gh0tV9Kwz4xE6bqnrMB+tZlp1mZatY0iIZJIwwIYAgixB1BB4giofqbxeIOZf4TE2H4b6lfVNxwAy8a+/tiLyWL+oryD3oDT7QY9GCVu+0a/B2B+FQlo9obBixObd2ilveRJFLcWzGylrKpfnErdGN75jqJ8PtmeFsuJikZQWcA7klUQFgA5IUqoBuxbNeNTfwoC73FQSSgZooxbVWMj50PapRND6GrImzM8YTFbuchrqTGot5psSRmFzzhb0Cgowe0I5QTE6vY2axBKnrVhxVh2HWqK1+zNjJAzFL6qiKPNRAcqX4nnO7FjqTIb9VbCgVNj9npKtnGoN1YdJTwup/9B66ppUxMxthExE7Jef4zCCaAo3lLx7G4hvfUv0XbYMckmDl0NyyA9TLpInuF/wAprYIeYPV/tXK8l9lYjGTHEwvEssLRsc2ZQ51sTlB4hCDpretmsRbCvW06R9+xi4kzXGw7VjWeMdr2SotjeIj9WrF4a6HrqPY3iI/VrFba2psZgg9mBKOvQccR2g+cptqp+BAIppQabHYhmQRSRsZd5EQqPkDqsiEyIx4qoGZk42BGoIJ+dteCxOGxHk5jh5e5Ziu7Y+iZI1/mmq9uYLexZd2JfCREDMUK5ZFJkVhqGQXYW45bdda+adMRhzFLIHimQrHiFy2JOilraJKGGh0BZdLHmgOgqDZ53ZMB8kXi74+AA70JC+jIfKqLYfKVJIBvpEEyExzKCCd4hyuVUa5SRmX7rCs+NxCyAZVmzqcyMI3Uq2ouDIFBBBIIvqCaDV4vZhWTItxZhJCQLlSvNV1Gl8gO7dPKiK2NwQehwOL3i6jKynK68SrDiO8agg9YIPXWon2k5AWeDdMCCHeRUjzC9mSRM+U28lrGxI5wvf8AMVimLB1mw8UlrALnnMg8wopUuNSRYXFzbiQQ3ONxW7Qta54KvWzHRUHeSQPbX5gMPu41Um51LHtZiWdvaxJ9tavCbPnlKyYiQxlehGgj5pIsXYsp1IJAA4AnUk6X/ZKHpNI3beWWx/KGC/Cg1PKzFASYZMyr4R5iW0UCJCqFu7fTQ1FJyhjZjlxEr3/hrmGVuboqkkZbA8L699ee8vOWLw7WaHZ8UBZUjguYlc71mztlvpmuyLqDqlRctMftrCJG2Mxu73jEIkLojc0XZvBItgLjW/FhRLuNm4eVMa8uDhclIvCQyAormZ+fYuVEUhXDxuWCkOW1GuYdfsmeY4eLLEoG6TpyWPRHUit+taf6K9mvHs2OSdneXEEzuzszMQ1hHcsSfFqnvrpNj/s8P4KfKKIfm7nPlxL3BHY+8uP0qIbPY4k5sRMbwC6goqaMdQoXQ68b30Fbqo/3n+SPmNB+fZEflBn7neRx7mYis0GAjToRonqqo/QVnpQKUpQKUpQKUpQKUpQcViMM0V0cWIU27GA8pT1944j3X1P0PvzsQPuxH3F/9a9ExuCWVCji46uog9oPUa1PJ7kfDgmZoTIS6gHMwI01FrKK7ozFZwb0nfOnFwWy9uew7xujXg3tRbG8RH6tW1FsbxEfq1wu9bSlKBUGNwTXLxWZiFRkdn3JXNdjlAID5WbnAa6XuALX0oOYnxSwS/W4wywOd1iwVZN2UOSPE5WA5o6DNwKFGvZK6eoNpbLEl2TKsu7aNXZc4CsQSrJcB1OUaE9tiK0OC2ocC5hnDLhs7LBI5W8Srl0azEnDjOAsp6PRe1gzB1tfKxgcAB6K/VYEXGoPCv2gVpuV/KRMBg5MQ9iVFo18+Q6Inv49gBPVWw2jtGOCJpZ3WONBdmY2AH+vdxNfzj9I/L1tpYgZbph47iFDxN+Mrjzj1DqGnWbhuPon2D9ZxjbQxMsWSB2llzOA+9a7LI4PRS5ZsxPFO42r24o25t1I4JN7ho0UMwDBVjU3ltfiWY5Q3Xdey9ebbNwMs8ghgVpHkIUIvldevVYWvc6C19LV/SX0d8hl2bhsps08lmnccLjhGv3VufSST12BLqUQAAAAACwA4ADgBUux/wBnh/BT5RVhqPY/7PD+CnyiiFlR/vP8kfMasqMftP8AJHzGgspSlApSlApSlApSlApSlApSlAqLY3iI/Vq2otjeIj9WgtpSlApSlAqfGYJZFs2hswRwFzoWUqWQkGzWY++qKnxGPjTR5EQ9hZQfcTQc5Hsg4ZgkM5woZ1SEHJJBMxUs14cqiBrq3NjZFOltTYfePbaYkEcUuBOZGOdosSpGUqCMglYeUPK7a3TbTVhZEle/YjqD6GfKvxrUoZ4ZYiYgMKkZQtJK7zxg2Jd7Zw45ijNmFrknQXoOM279FW0ccwbGbSjcDoqI3Ea+qgYC/fx76kwn/wDPYzDfY0lesJCFP9TOQPca9ShgmYIXnUc18+7QBWLdBlLliMo9Nzrw0r9+xkK2laSW8O6bO7ZXXiSyLZM562Cg204aUGo2DyawGy423WSMhRvZZHUyEE2XOx4AnQAWF+q9bmTaqgkKkrlZFRssb2BbXMGYBWUA6lSbenSs8GCRCSiKpIVSQoBIUWUEjUgDh2VmoIhiZSdIQoEpVi8gBMY4SoEDXueCsV77cKk2Th5mw8V5VUbpOggv0R1uWB/prcGo9jfs8P4Mfyig/PstT03lf0uwH9KZV+FZ8Pg0jvu0VL8coAv6bcazUoFKUoFKUoFKUoFKUoFKUoFKUoFRbG8RH6tW1CmxYgLEMw81nkZfRlZsvwoM0+0Y0NnkRT2FgD7BxNYvtQHoRyv6EKj3yZQffVEGFRBZEVB2KAB8Ky0EW/mboxIg++92H5UUg/1U+qynpTZfw0VffnL/ANqtpQRfZKHpl5O3M7lT6Uvl+FZ8PhEQWjRU9VQv6VmpQKUpQa5sO0POhGaPi0Q6u1ouzvTgeqxvmtw+IV1DIbg/20IIOoIOhB1BFZKixGCIYyQkK56Sm+SS2nOtwa2gcC40vcC1BbSp8HjRJfQqy6OjWzKe/tHYRcHqNUUA1Hsb9nh/Bj+UVYaj2N+zw/gx/KKCylKUClKUClKUClKUClKUClKUClKUClKUClKUClKUClKUClKUClKUE2LwQezKcki9FxxHapHlKetT6dCAR8YXGktu5QEktcDyXA4tGesdo4jr0sTZWHFYRZFyuOu4IJBUjgykagjtFBmNR7G/Z4fwY/lFY48W0bBJzcEgJLoAxPBXA0V+rsY8LE5aybH/AGeH8GP5RQWUpSgUpSgUpSgUpSgUpSgUpSgUpSgUpSgUpSgUpSgUpSgUpSgUpSgUpSg+ZIwwKsAwIsQQCCDxBB4ivyGIKoVRZVAAHUANAPdSlB90pSgUpSgUpSgUpSgUpSg//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6" descr="data:image/jpeg;base64,/9j/4AAQSkZJRgABAQAAAQABAAD/2wCEAAkGBhQSEBUTEBIUEhUWEhcXExcYFxIXFRUXGBwZFxUTFhgYGyYgGBkkGxQZIC8hIycpLywsFSAyNTAqNSYrLCkBCQoKDQwOFQ8PGTQeHyQtKTUqLC0qKSwsNTU1KTUqLSwtNTI1NS4yKSwpKSwpLSksKiosKSkpKS8sKTUpKSwsLP/AABEIANgA6gMBIgACEQEDEQH/xAAcAAEBAAMBAQEBAAAAAAAAAAAABAMFBgcCAQj/xABKEAACAQIDAwYKBwYDCAMBAAABAgMAEQQSIQUTMQYiMkFRYSMzQlJxcoGRobIHFBVic4KxNERTg5LBJKLRQ1Rjs8LS0/CTo8MI/8QAGQEBAAMBAQAAAAAAAAAAAAAAAAECBQQD/8QAMhEBAAIAAwMJBwUBAAAAAAAAAAECAwQRITGxEhMUMkFRYZHwIzNxcoHB8SJCotHhBf/aAAwDAQACEQMRAD8A9xpSlApSlApSlAr5kkCgsxAABJJ0AA1JJ7K+qnx+BWaNo5L5WsGA0zLcEofusBYjrBNB8bO2rHOt4ydLXVldHW4uMyOAwuDfhrVdcftfZE0Eu8wcYAK5VIObISVBzhgx3Z5ui9FYCBbObW4XlkmbJiF3JIDIOcxynneEGW8bqjRs41C71deNg6OlKUClKUClKUClKUClKUClKUClKUClKUClKUClKUClKUClKUClKUClKUEu0ZmWO6EBi8agkXAzuq3tcX0atdi8MpZWxUObKbiSPOUOoI3kYN+KKbEOBlGtX7V6A/Gh/wCalWCg5WXY80kheKfwcrkNJHI2bdkh7AdFcoj3Qya+GZrqQb2w8pxnZXjdUDKFfU81nMSO4IBUNIpC2zXFmOUGtjNsxSxZSY3PFkIBPrAgq/5ga1u09l7wH6xEJeYV3sQtIoII1Q3OgZrFcx5xsouaDb4LGpNGkkTZkdQyHUXVhcGx14Gs9cOdiTZmlw829u6lihCMGQsVEqX51mkDFdNIQoVcxrYbL5XDmpKjcE5yZ2CBsiBZC9mLB3CEi9yG0BVgA6ilKUClaPlDtWeJ40wyB2eOVgChe5QxhV8YgUHeasSbWGla+XlxkLK8YJUzjRyOdEZyqarbVMPxve7Xy21AdZSubw/K4tiEgaEAlirHeA2IaVLoCozjwNzwIDDTSvmTlDK86xIFUDEZXsSzqiuyESArZDJYMvat+40HTUrlpNu4hJpUKhxvvBjI92U2XKhXTmDwjE3vnsLWr4k2/iwD4MZgI7gQYg2DCItLfMQwGd1yDXmE9TAB1lKm2bM7wxtKoV2jUuozABiASAG1GvUdapoFKUoFKUoFKUoFKUoFKUoFRDa8Z4Z271jmYewqpBq2otjeIj9Wg/ftVPNl/wDhn/7KfaY6o5j/AC2H62qy1KDTbW2naMFo3UCWHnMYUXxqWF2kGpOgHWSBVgxz/wC7y+/D/wDlqflOwGH5xgA3sHjwWj8dHbQa579HsbLW1oIvrknVh39rRf2Y0+sTfwVHpk/0U1RicUkaM8jKiKCWZiAqgcSSeArTLtDFYjXDouGi6pJ0dpHHakAKlB2GRgfuUFGJwkjnMYo1e1g6zSK47swi1HcbjuqCZsQJQkkMM5AWQMHIkGQkLmGRVkILEjo24gXrJNsuYDXakqn8PAhQfQYr2/NXOzYibDy5sTtIyKRkE0K4K6AkaSwGNmtfy0Ld6qNamKzPYibRG+XX4bHSSXCNCCOkpEuZfWVspHtFZzFP/EiH8pz/APqK5ySNZGVU2rHLJeyB1wrG583cbuQH1XFZvtvEYUgYxVMd7CYHweugDOQN2TwAkGXXxpJtSazG+CLRbdOreHDTEgmSK4BAO5a4BtcAmXuHurH9ltfMZEv2iJL8SeJv1kn2mqMPtFHOXVH8xhlfvIB6Q71uO+qqhKL6g/8AHk9iwf3jNPqL/wC8S+6D/wAVW0oIvs49c0x9qD5VFfGGiKTlc7sDEDZmLa5iLi/CthUf7z/JHzGgspSlApSlApSlApSlApSlApSlAqLY3iI/Vq2otjeIj9WgtqTaolML/VyolynJmF1v2HX49XfVdTbTxDJDI8al3VGKKASWa3NFh2m1WrvhW3Vl5y+ExMy8/HSkZucpRRldTezLmsGVh7CAR1Vjn2fOCA20MUxa9gDJwFgT07DpD31bsXZs6KzSQ4iSWRs8hKgDMezMw9/9gKz4qBxLCr4WQu+cRgnDdQDsx8IcoGQa9rAdYrXnEis6ax/FkRhcqsTMTr8bOdxGyAwG8xWIcGxXNwbnABhme1gSp1txBr5Tk1G/CSd+GY+D0uSOs68DqL6a11MfJqfTwGi2yh5ksoBDWGVTpdV430FqyryUnvcRwrrcjfy2JzFhcCKxsxJFW6TEbrcFeixO+vFyWB5IwyLmDvbTrjPEX1sNDVQ5DQ+fJ70/7a3i4LdNu2xeDjbQZGlkdhbQAK7gitqvJmYi/wBYi9kLn4maqWze3rr1yddNtHB7S5HKq+AZy9iwDFbHLa4FgLHnaeiul5B8st+PqmL5z5SEZtd4ttY3vxa3bxF76jW7aWwZIV3xl3oS+dQgUhDbM62JJK2Bt1gHrtXEcq9mmORcTCbXYElfJfirgjttf0jvq8TXM15Fp17p8XletsrbnKRp3x4PQGwwwjLDKM+DkYLEW1+qyHRIrnURMTZDxRiFvYrl3H1WWPxT518yQkn8smrf1BvSK1/J/ake0cD4VQ2ZTHOnVe1mHcCDcenurNydxTjPhpmLSwEDOeMsTX3Mx7SQpVvvxv1WrGvWaWms74bdLxesWrulbFtNSQrgxOdAr2GY9isCVf0Ak9oFWVixMQZGDAMCDcEAg+kHjWLZRvBFfXwSfKKqsqqP95/kj5jVlR/vP8kfMaCylKUClKUClKUClKUClKUClKUCotjeIj9Wrai2P4iP1aC2lYGxsYIBkQFmyqMy3LDUqNdWt1Vhj2zA2TJNG+8z7vKytm3fjMuW98tteyg+dsx3iAyo3hYTZ2KrpKhvceULXUdbADrqPBeFx88h6MCJh07mcLNMfaDAPyGvna23ITCrFkCExyZ5o5RCEWVLlmKhVfzAxBzZTawr65H87CiX+PJLPftWV2aP/wCsoPZQbuvC/pR+lSSWV8JgZCkSErLIhs0rDRlVhqIxw06WvVx9h2/iMsWUXu/N0NjlsSwBGoJAyA9TOtcFNyYw7xbr6vGVIsoVFU6i6lCBdcwBt5rrbgbUHl/0e8iztLFiM3WJBnnYcQt9FB85joPQT1V7htT/AAMkKYNVjjETXi4RuFKAeq1ieeNe3Nwqf6OuST4DDOsZikMkzsZDmBdVJSPQDQZVzcTq5pywEu+izGPxT8Fc+Un3hQl12zdopPGJI+B0IPFSNGVh1EH/ANIrjdqbICtJhW8Wy5oe5CeiPUf4FK+OTG0GgxADspjlIRgFK2fhG+rHjoh9K+bXRcrcN4JZhxhbMfwzzZR6AOd6YxXRgXmttO/1Dnx6Rauvdw7Xn/0d7UOGxxgk0EpMbDqEi3yH26r+YV6ByhG5khxY0EbbqfvglIBY+pIEe/UoftrzHlhhzFiVlTQtZgR1OltflNetYaRMZhAWF0nhs47nWzr8SK68/WJ5OLHbv9etzi/59pry8Gf2zs+HrivfgfRU2yD/AIeL8JPlFScmsW0mFTeG8keaKU9skTGJ2/MUzehhVWx/2eH8GP5RWY1VlR/vP8kfMasqP95/kj5jQWUpSgUpSgUpSgUpSgxYrPkbdZc9ubmvlv1Xtrb0Vr8HPLJcGRUZemm6IZb8OMjAg20YaG3ca2tTYzAh7EEo69BxxF+IPnKbaqdDYdYBAY/qL9eIk9iwAfGM0+zL9KWZvzlfky1+4XHHNu5QEktpboyAcWQ/qp1HeLE2UEX2TH17w+mWZh7i5qPYuxYNwh3MZ54l1VT4RdFk14OANDxFbmotjeIj9WgzRYGNejGi84voqjnN0n0HSPWeus9qUoNNyxx25wUsudUyBWuy5xcMthbtJ0B6iQeqq9hYXdYWCPzII0/pUD+1av6QnI2XirOUvCVuFznnELlt1Br5SfJDE9VdCKDntvsWlyjzVUHsMhY39jxwH21GYd2MzAh8pkVLdHmmdM1+ySGRbcedWzeF2ll3ai+dgHPkcyDgOs3BN+rLX7i9lqiFiSzNIov3PKdLeiYig2uFgCRqg4KoUegC39q5Xln46L8KT5krd4jb6rqI5HS9t4AgjB4as7DS+mbh31zfLCeQzReCy+DfpOPOTzQ1BqJI8wIPWLd47x313uysSMThVMgBzoVkHVmF0kHouGrz+Oc3ysMrWuNbhh1kGw4XFwQOIrrORM/Nlj82QOPQ4t8yOfbUocVymwpODGbVoZMjHtykxMfaQDXVfRbjs+ByHjFIy+xrOPix91Q8pMLzsZHbiN4v5owfnjaoPohxVpJ4+1EcflJB+cVsYntMtbwmJ8/yxqezzdfGJjy/Dp4Nm2xuMWNt1I8cUqSAAkB7oy5W5rDPhs2o/wBq1iL3q/ZGPKwxLKhUMI0iK53DDdhsz2XwWoI5xtoNdQKwbVmEWOgdr2kgniNgzEsDFIgsoJOiye+s+ydpD6vEFjlbwSf7NlHRHW+UVjNptwak/ef5I+Y1rlhljH+EgKKqZUhdoI8ODmzZrxh3U2JGmmo00qoRzmTPliXmZem7dd79AfrQbOlRbqfrljHoia/vMh/Sn1F+vES+wQgf8u/xoLaVrF8HMirIz5s2dGbMQALiTXVbGy9nPFU/acW+3O8XeZQ2S/Osb6jt4GgqpSlApSlApSsc86opZjYD0nuAAGpJJsAOJNB84rCLIuVxcXuOIII4MpGoI7RUseKaNgk5uCbJLoAxPBZANFfqvwY8LEhaRbYDi8ccr6kHmZLEaEHelbGv2SeRwV+r6EWIkaMAg8QQue4oL6i2N4iP1anwmHxCXW8eTyMzSSMv3b5VzDha+veer7wuBmRAm+SwFriIg/5pCPhQbKlRfUG655T6BCP0jv8AGsU2FhXxkrD1p5R8M4HwoNf9ITkbLxRBkFoT4sXa2lwfuW6XYuatw+1YV6U0Y9LoP71rZZsCoudy2oF7LIbkgAXAJuSQPbVOE2pEyK0EburKGUrGyqwIuCCwUEEHjQY8FtNAZek15SQVjlcEZV1BVTp/pXxtrEPLAywRSl+aVJUIAVYMD4Qr2VUu03ZiqwPdbXzNEBrwPNZj1Hq6q/MTiZ1RmEcXNUnxjtewva27H60H4uJyqqPAyR82PUxEC/NVWVWPNNwvXx101rluUFxJGhN92sqXOpy3iZLnrOR1BPaDXSYPPiEUyOgAYF0VCDmQg5Sxc3W4B4C4I6jWDE7FTEtKWurCSyOvEcyMN3MLixB616iLgOIx+iZhoUIYHjw6Wlx5JYe2t7yHntiZFMiuTCCQLC2RrDS5P+1PGtXyg2ZJApSUCz8xHHQYtpY36BsSbHsNida2vJFQMXoLeAl0At5cNShVt9P8YR52HT/K8gPziuO+i6TLjyvnQuvuKt/0123KIf4uPvgb4On+tcJyA02qv84f5W/0rXwduXv8v9sbMbMxhfNx0ejcpnKyYNwpYjFkWFgTngnS2pA4kdfVWXZM031eLLElt0nSkIPRHUqN+tfHKjhhz2Y2D4tlPwY1fsf9nh/Bj+UVjtp+ZJz5US92R3+Odf0qNRMcSY2xKBRCr5UCCXMWYElWDeDsAAe0Gqsdt2CE5ZJVzeYLs/8AQt2+Fa3Zm1llxhItHeAKqvHlmcqzMSreUliObe4NyQL1fm7aa6bFOcprprtZnwjxnwzzTJ56OyuvrRxZcw70H5euq4dnQOoYKsoPBmJkB9rE1sKjm2cMxeJt054kC6v+InBvTo3YRVF35PLDhkvlCAsqgIhJZjoAFQXY8ToNACeANc/tfYq7sTwGaUvLvXZZG1DgqJFVdLiMiNWXorZucUWthjsOkrp9aDxMtxGySOsZZ+aSrrYq5W62ax5zBb8a1E+BnwL54SDCN3nuUVGJOQmQm5QDMgFlyokd783KwbTYXKtZQqyAqzEgMFO7bR3UXuwVjGhkyljzSpvzhXQVyUm4x4Md0SdSxOXO8RsyE85SofMBG3EMAwB8oVmxGPbBZIlUtFHGlyUcl7swksy2SPKACFscxdVUDS4dPSp9nzO8StLHunIuyZg+S/klgACQONtL3sSNTRQKm2hhy6WW2YMrLe9iUYOAbcActr9V6prHPiFQZnYKO0kAfGg12FWdWkbdRjO4YAytoAipraM68z9KoyTnyol7sjv8c6/pWux/LPDw2L7zITbOEOUHquOl1cQLVtsBj0mjWSJg6NwIvrY2PHvFXth3rGsxsUjEpaeTE7WL6nIelOw9RIwP8watbFhZGjSXeSy3Xnpn3ZP3kMeUZu46Hu69/UWxvER+rVF2PD4CCRcwUSD75dyCNCCJCSCDoQdRVUOBjToRovqqo/QVhxOBObeQkK/lA3ySAcA9uBtoGGo7xocmDxwkuLFWXpoekt+HpBtoRobUGPa0hWMEGRfCw6xrmaxkQEW80g2Y9Slj1VFyP0wiR/wWkg9kMjxL/lQH21btYHdi298ZF4ogP4xL8fI877uaodkeDxeLi85o8QnokXdsP68OxP4lBcebiR/xIre2Nrge0Sn+msmJxyo8aNfwhZVPk3AzZT6QDb0Vj2qLIJBxiYP+UAiT0nIzW77Vg5QYYvBmTpRlZUI11TW47dL6dd6DDszBK8QKSMjAbsshXnqnNRiGBUkrlYG17MNbVTBsRFULnmIH/FkHHUk5SLknUk6kk1rthYwLMU4LMpkiGmjJzZYr9ZXQC3koK6KgkTZUQvzMxIKkuS5seK3cnQ9Y661uz9iJDjCYiQu4PMOoTMy2yniAd2dDwtpYaVvaiwfOllfsKxjvyAsT/VIw/LQaLlC3+MQdmHJ97j/trhvo7GbaansEp94I/wCqvROWeGDYcaWk30KRuOmhlljjJU+hjpwNtQa865TciZsE+eHNLEeDAXZfuyKBqO+1j8K1spiUtS2FM6TMaMfO4eJS9MWI1iJ1eh8rMdGv1YO6L/jIma7AWChnudeF1HvrDgeVUYw8QiSSZhEg0UogOUcXewt6t68ywE2MfJ9XRvCKWjKQxrnUWzMrBBcDMNb9YrZ7O5EbQxEabxsiFFtvJLi1hayrfq7bVXoeFTr3jz9cVum4t4/RSfL7/wCNljttwxSvKxRXfjFBfLe9yz9TP2sQPRWohOM2hIRAMgVQ6rmyi2YqHVjxYMpFxa1uquw2L9FsERDYhjOw8m2WP3A3b2m3dXRwtlxZjUuFGGQhAiiEc9hdWHl2FsvCwFL5rDw/dxyp753fQplcXF97PJjujf8AWWTYSyjDRjE6yhLScDr23Gh0tV9Kwz4xE6bqnrMB+tZlp1mZatY0iIZJIwwIYAgixB1BB4giofqbxeIOZf4TE2H4b6lfVNxwAy8a+/tiLyWL+oryD3oDT7QY9GCVu+0a/B2B+FQlo9obBixObd2ilveRJFLcWzGylrKpfnErdGN75jqJ8PtmeFsuJikZQWcA7klUQFgA5IUqoBuxbNeNTfwoC73FQSSgZooxbVWMj50PapRND6GrImzM8YTFbuchrqTGot5psSRmFzzhb0Cgowe0I5QTE6vY2axBKnrVhxVh2HWqK1+zNjJAzFL6qiKPNRAcqX4nnO7FjqTIb9VbCgVNj9npKtnGoN1YdJTwup/9B66ppUxMxthExE7Jef4zCCaAo3lLx7G4hvfUv0XbYMckmDl0NyyA9TLpInuF/wAprYIeYPV/tXK8l9lYjGTHEwvEssLRsc2ZQ51sTlB4hCDpretmsRbCvW06R9+xi4kzXGw7VjWeMdr2SotjeIj9WrF4a6HrqPY3iI/VrFba2psZgg9mBKOvQccR2g+cptqp+BAIppQabHYhmQRSRsZd5EQqPkDqsiEyIx4qoGZk42BGoIJ+dteCxOGxHk5jh5e5Ziu7Y+iZI1/mmq9uYLexZd2JfCREDMUK5ZFJkVhqGQXYW45bdda+adMRhzFLIHimQrHiFy2JOilraJKGGh0BZdLHmgOgqDZ53ZMB8kXi74+AA70JC+jIfKqLYfKVJIBvpEEyExzKCCd4hyuVUa5SRmX7rCs+NxCyAZVmzqcyMI3Uq2ouDIFBBBIIvqCaDV4vZhWTItxZhJCQLlSvNV1Gl8gO7dPKiK2NwQehwOL3i6jKynK68SrDiO8agg9YIPXWon2k5AWeDdMCCHeRUjzC9mSRM+U28lrGxI5wvf8AMVimLB1mw8UlrALnnMg8wopUuNSRYXFzbiQQ3ONxW7Qta54KvWzHRUHeSQPbX5gMPu41Um51LHtZiWdvaxJ9tavCbPnlKyYiQxlehGgj5pIsXYsp1IJAA4AnUk6X/ZKHpNI3beWWx/KGC/Cg1PKzFASYZMyr4R5iW0UCJCqFu7fTQ1FJyhjZjlxEr3/hrmGVuboqkkZbA8L699ee8vOWLw7WaHZ8UBZUjguYlc71mztlvpmuyLqDqlRctMftrCJG2Mxu73jEIkLojc0XZvBItgLjW/FhRLuNm4eVMa8uDhclIvCQyAormZ+fYuVEUhXDxuWCkOW1GuYdfsmeY4eLLEoG6TpyWPRHUit+taf6K9mvHs2OSdneXEEzuzszMQ1hHcsSfFqnvrpNj/s8P4KfKKIfm7nPlxL3BHY+8uP0qIbPY4k5sRMbwC6goqaMdQoXQ68b30Fbqo/3n+SPmNB+fZEflBn7neRx7mYis0GAjToRonqqo/QVnpQKUpQKUpQKUpQKUpQcViMM0V0cWIU27GA8pT1944j3X1P0PvzsQPuxH3F/9a9ExuCWVCji46uog9oPUa1PJ7kfDgmZoTIS6gHMwI01FrKK7ozFZwb0nfOnFwWy9uew7xujXg3tRbG8RH6tW1FsbxEfq1wu9bSlKBUGNwTXLxWZiFRkdn3JXNdjlAID5WbnAa6XuALX0oOYnxSwS/W4wywOd1iwVZN2UOSPE5WA5o6DNwKFGvZK6eoNpbLEl2TKsu7aNXZc4CsQSrJcB1OUaE9tiK0OC2ocC5hnDLhs7LBI5W8Srl0azEnDjOAsp6PRe1gzB1tfKxgcAB6K/VYEXGoPCv2gVpuV/KRMBg5MQ9iVFo18+Q6Inv49gBPVWw2jtGOCJpZ3WONBdmY2AH+vdxNfzj9I/L1tpYgZbph47iFDxN+Mrjzj1DqGnWbhuPon2D9ZxjbQxMsWSB2llzOA+9a7LI4PRS5ZsxPFO42r24o25t1I4JN7ho0UMwDBVjU3ltfiWY5Q3Xdey9ebbNwMs8ghgVpHkIUIvldevVYWvc6C19LV/SX0d8hl2bhsps08lmnccLjhGv3VufSST12BLqUQAAAAACwA4ADgBUux/wBnh/BT5RVhqPY/7PD+CnyiiFlR/vP8kfMasqMftP8AJHzGgspSlApSlApSlApSlApSlApSlAqLY3iI/Vq2otjeIj9WgtpSlApSlAqfGYJZFs2hswRwFzoWUqWQkGzWY++qKnxGPjTR5EQ9hZQfcTQc5Hsg4ZgkM5woZ1SEHJJBMxUs14cqiBrq3NjZFOltTYfePbaYkEcUuBOZGOdosSpGUqCMglYeUPK7a3TbTVhZEle/YjqD6GfKvxrUoZ4ZYiYgMKkZQtJK7zxg2Jd7Zw45ijNmFrknQXoOM279FW0ccwbGbSjcDoqI3Ea+qgYC/fx76kwn/wDPYzDfY0lesJCFP9TOQPca9ShgmYIXnUc18+7QBWLdBlLliMo9Nzrw0r9+xkK2laSW8O6bO7ZXXiSyLZM562Cg204aUGo2DyawGy423WSMhRvZZHUyEE2XOx4AnQAWF+q9bmTaqgkKkrlZFRssb2BbXMGYBWUA6lSbenSs8GCRCSiKpIVSQoBIUWUEjUgDh2VmoIhiZSdIQoEpVi8gBMY4SoEDXueCsV77cKk2Th5mw8V5VUbpOggv0R1uWB/prcGo9jfs8P4Mfyig/PstT03lf0uwH9KZV+FZ8Pg0jvu0VL8coAv6bcazUoFKUoFKUoFKUoFKUoFKUoFKUoFRbG8RH6tW1CmxYgLEMw81nkZfRlZsvwoM0+0Y0NnkRT2FgD7BxNYvtQHoRyv6EKj3yZQffVEGFRBZEVB2KAB8Ky0EW/mboxIg++92H5UUg/1U+qynpTZfw0VffnL/ANqtpQRfZKHpl5O3M7lT6Uvl+FZ8PhEQWjRU9VQv6VmpQKUpQa5sO0POhGaPi0Q6u1ouzvTgeqxvmtw+IV1DIbg/20IIOoIOhB1BFZKixGCIYyQkK56Sm+SS2nOtwa2gcC40vcC1BbSp8HjRJfQqy6OjWzKe/tHYRcHqNUUA1Hsb9nh/Bj+UVYaj2N+zw/gx/KKCylKUClKUClKUClKUClKUClKUClKUClKUClKUClKUClKUClKUClKUE2LwQezKcki9FxxHapHlKetT6dCAR8YXGktu5QEktcDyXA4tGesdo4jr0sTZWHFYRZFyuOu4IJBUjgykagjtFBmNR7G/Z4fwY/lFY48W0bBJzcEgJLoAxPBXA0V+rsY8LE5aybH/AGeH8GP5RQWUpSgUpSgUpSgUpSgUpSgUpSgUpSgUpSgUpSgUpSgUpSgUpSgUpSgUpSg+ZIwwKsAwIsQQCCDxBB4ivyGIKoVRZVAAHUANAPdSlB90pSgUpSgUpSgUpSgUpSg//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4" name="AutoShape 9" descr="data:image/jpeg;base64,/9j/4AAQSkZJRgABAQAAAQABAAD/2wCEAAkGBhQPEBMUEBMRFRQWFRUWFxQVFhQXFhcYFRcVFBUVFxUZGycfGBskGhgVHy8hIycpOC0sFR8xNTw2NScrLCkBCQoKBQUFDQUFDSkYEhgpKSkpKSkpKSkpKSkpKSkpKSkpKSkpKSkpKSkpKSkpKSkpKSkpKSkpKSkpKSkpKSkpKf/AABEIAMEBBQMBIgACEQEDEQH/xAAbAAEAAwEBAQEAAAAAAAAAAAAABAUGAwECB//EAEsQAAIBAwIDBQMGCgcHBAMAAAECAwAEERIhBTFBBhMiUWFSYnEUIzJCcrMHMzQ1U2NzdKGxFSRDRJG00SVUZIGCosGSo7LwFoOE/8QAFAEBAAAAAAAAAAAAAAAAAAAAAP/EABQRAQAAAAAAAAAAAAAAAAAAAAD/2gAMAwEAAhEDEQA/AP3GlKUClKUClKUClKUELiHGYbcxiaRI+8bQms4BbBOMnYbDrUvVVJx6IPc2asAys04KkAggwPkEHYivj+h5rTeyYNH/ALrKx0j0gl3aL7J1L0GnnQe/KLqORiU7xGaUIihcjB+aLNtpUjHtefXAhzXHEAMaF+qCyhCQV0B2APMNl2Hh20kEcqicL4dHKzKJHSUEu8E0YEqFiCZEUMBnbCyrrG7bnkJ//wCLoS0YlUDu3BiCJpCyu7BynnrC4P6rHwDrfvdlsQg7quCVj0jI8RYncOG6acYyfhe26kKNRycDJ8zjc8h/IVQzdktTH5zCltXhUh1GvV3auG8KegH0gD6Vc8NtTFEiM2sqoBfGNR6tjO2fKglUpSgUpSgUpSgUrzNV3E+PRwME8TysMrDGNcrDz08lX32IUedBYk1BteOwyzPDHIryRjLqu+nfTgnlnPMZyOtV54ZPd73TGKL/AHaFjk+k04wW9VTSOhLCvLa2SHiCJEqogsyAigKoAmXGANhzP+NBoKUpQKUpQKUpQKUpQKUpQKUpQKUpQKUpQKUpQUvGPyux+3N9w9XVUvGPyux+3N9w9XVBA4pwaK5AEinKnKOpKyIfaSRcMp+B361mIbmaz4hL3veXKfJrfMqIO9RO9udJkiTeXfVlowDy8PM1tqz9vw6ccUmmLL8na2hRRpGrWskpIznOBqJ9e8Hs0FxY3yToJInR0bkyEEH/AJ1IqmvezoLmW2cwTHdmUApJj9NFkCTy1bMOjCoc/a35IuL6J43yFVog0kUrE4UI+BoYkjwyacb7kDNBpTVVxPtHFA2jxSTEZEEQ1ykHkSufAvvOVHrVZK1zc/jGNrF+jjIadh7826xfCPJ96pFjw6OBdMSBATk45sfadju7erEn1oEfazu/yyJrYE7SFlkh3OwaZdo2+0AM8iedXyOCAQQQdwRyI6EVVEf6VUPw35KGktZVtlGWdGwbU+ZaMkCL7SFfUGg11ROI8Tjt01zOqLkDJ5knkqgbsx6AAk1neF9pbi+j/q9uI9yDcSEmBh7cC+GScHpkRjnuetvw/s8kb967NNPjHfS4LAHmsagBYl9EAz1zzoIplubz6Aa0h9tgpuXHuocrCPVtTe6pqy4ZwaK3UiJcFjl2JLO59qSRiWc+pNThSgVSSfnJP3SX+E0P+v8AGruqab84xfus/wDCW2/1oLmlKUClKUClKUClKUClKUClKUClKUClKUClKUFLxj8rsftzfcPV1VLxj8rsftzfcPV1QK8xXtKBXK4t1kUq6qysMMrAFSDzBB2IrrTNBmJez8trvZEPGP7pKx0geUExyY/sNlfLTzr74fxZJyyAOkq/ThkGmVPIleq+TKSp6E1Y8T47HAQh1PKwysMY1ysPML9VfeYgDqay3bDg8t1bNLdEQ6Md3HCfnF1sqMXueeSpOVTA8ywoJ83HdTmK0jNxMpw2ltMMR/XT4IU+4upvTrUi07Id4yyX7i4cHKxY020ZHIpCSdbD25Cx8scq8tTLw5BG8YktV2WSCMLJGP1lugww9+IfFRuavrK9SZFeJ0dG3DKQVPwIoO+K9pSgUpSgVT3P5xg9ba6/hJaf61cVTXZ/2hbfu9395ZmguaUpQKUpQKV5mmaD2lKUClKUClKUClKUClK+WfFB9VyuLlY1LSMqqoyzMQqgeZJ2Aqjn7Ud4StigmO4MxOm2Uj9YMmQ+kYbluRUdODa2El05uJAcqGGmGM+ccGSAR0ZizetBB4t2mMlzZvbW8ssavLhyVjEmYXyIQ+C+wJBOlTjAO+RqOFcajulJibdTh0YFZI29mSNvEh+PPmNqo+Kn+s2X7Wb/AC01d7/hSysHBaOVRhZoziRR7JzkOnuOCPTO9BpKVm4e0jW+1+FVdgLpMiE5OB3oJJtznzJX3uldP6alutrJQIz/AHqYMIyPOGPZpvQ+FeoJ5UFrxHisVsmuZ1QZwM82J5KqjdmPRQCTVV3tzd/QDWsPtMFNy491DlYB6tqb3VNS+H9n0ifvXLTT4wZ5SC4B5qgACxL7qADzzzrziHHljfuoUaafAPdJgaQeTSufDGp6Z3ODgGg78N4NFbKREuCx1OxJZ3b2pJGyzn1JNQe2koFlLkgbx8zj+0SoXEOGXk6kzXq2kY3ZLZRkAbnVcy7/APNUSvy/jPE4oECShmlnaQwzSW0MyyRRyELL3xKybhRlctnORswNB+6pKHGVII8wQR/Cqq87PDWZbVzBMd2KjVFKf10WQHPvAq3r0rN2i28kSTvZwNC6hlvLFWUge06IFmj8jpL4wc4waspr97OA3EVwtzahDIVkdTJ3ajLNFONpMDo+c+0KCwtu0Pdssd4ggkYgK2rVBKTyEcu2GPsOFPlnnV2DVVwzilvxG31RlJYnBVlZQRyyUdDyO42PmKrruJ+HIZIpVNuvOC4lChB0ENw58PokhI5AFRQaelVHBu1FvdoWikHhGXUkBk9WGcafeBIPQmoc3aN5yVsVVl5G5kB7gdD3YBDTn7JC+90oLfiXForZNczhFzgZySxPJVUAl2PRVBJrJXvFbqS9t3ihjjHdXIVJ2YSSLm3LatAIhzhcZ1nbcCrOy4Qsb967PLMQQZpMFgDzVAPDEnuoBnrk71xvvyy0+zdf/CL/AEoLKx7URu4imVoJjyjlwNf7KQEpL8FOfMCrkGqS5tUlQpKiujc1cBlPxBqDHaz235LJ3iD+73DMwA8o593T4PrHwoL+94jHDp71guo4Gc//AED1NZeBlUER3ee8WTWzd5ldRVtaDHhOnlk75BB5VZQ8Wt7mREnQxTrkrFOACSRgtE2SkvxQnHpUhOzEAxpTTgEAKSAM4JxjcHIzkdd6CguIvO9zgqSrCQDJEaL0IBIUErg7knbJqTfJHLI7fKgqaxkKX1EIYw0YH0WUFScgHdjnkcy4+Gwy3FxCVlyqQl2Lk6+81gZPPIEfXbxCpq9mogSQHDZJ1CRwwzgHBztsMfA0Eyy4jHLtE6Np2Ok5xglf5gipdQbHg0cDFok0kqFOCcYUsw2J95t/LA6Cp1ApSlApSlArzNVfEu0ccDd34pJiMiCIapCPMjIEa+85UetVclvPdflL91Gf7vAxBI8pZxhm+ymkeZYUE6+7TqrtFbq1xMDhkjICRn9bKfDH8N28lNV8nC3ud71xIP8Ad48rbj0cHxT/APXt7oqfbWqRIEjRURdgqAKo+AFdaDxVwABsBsANgAOQA6CvaVBveLpE4jAaSYjKwxANIR0ZskCNfecqKDjxQf1my/ay/wCWmr1+M945jtE7+QHDMDpgjP6ybBGR7CBm9BzqDf8ABZZ57P5YVEbSyD5PEzYA+TzH5ybZpCeRVQq4JGG51s7e1WNQkaqqqMBVACgeQA2A+FBSWvZbWwkvX79wcqmnTBGfNIckEj2nLHyxyr1uByWx1WJVVzk2shPcnJye7YAmBvsgr7vWr+qviPaCOFu7AaWYjIgiAaQj2myQsa+85UetBWXPalpNMEKtFeSEr3cq7xKBl5zglZEUcipIZmVdsnEO77SW3DIJBD853ZLTSs3gEhwGa4uMHVKTgaEDNyAUDGI9r2ePFZZp77KqrmCOGJyAvc6lZu/AV9XeM4OjSCYxnIAr80/CCny2NI7W9jltLSRoniWMJLGRrzIY1AWZQiPh0AGFO3M0E/tJxq441bW72Fy8srSusloqBTEF+jIIwWIUbfOOT9NcaTkVT3/YS6tVbvBPNMwWaZpO4OlF1RKVYTO5YtJjfGQG222/RPwdWKWtksfDESV5PHNduT3CsR9DWN5ig8OlNsg5KkmoV5xmYW96xiuLwyOqC6jjjjg7mJsxBSWGsamk3QMPFzJoNP8AgytI7SxjsxLrliDNIrK8bqXdnOI3AbRk4DYwcVx7a9hI7qKTRHkNlnhXSC7Y/HQk7R3A8+Un0X5hl6rx224gVSZJbeZX0xu2FkjlPJUkGdEhx+LfGsAjSwzVN2s7TXNqY1muUt+5bVIyRgm5GQYmQOcCNgJA6g5DLgZUg0H5jwjjN12dugquskEy5jchhHKmSPEuQUdGyCpIKNkcic/sCcVtY1S4eRry4KCRSdAESsMatBIjtF5gs5B2IJY7Vk+2fBDxWJmhRY4JnZodWlpPlaI2xCnEAmC6SCSS6JkKWOcl+DMT3uLWF44ypZyz6sxlcBnRc5MhDDcYbwNhlHMNxDw+LiPElWdFHeRzMyQZiVCugpIeUkj+LBaRUDeHwEANWukkuLMf1gGeEcriNPnUHTvoUG4HtxD4qOdSOyfZK3sdXdEyS/RklYgvn6RXA2jGcHSB1ycnetGRQUltcpKivGyujDKspDKR6EbGoHEfyuz/AP6fuh/oam3/AGZGtpbV+4lY5bAzDKfOaLIyffUq3r0qiuuJst5Zpcx9y+qdQc5hkLQkDupcAEkjGhgrb8iN6DSUpSg43dmkyFJUV0PNWAI+OD19ahxwXFr+Tyd7GP7C4YkgeUdxuw+Egf4irKlBTdnOOpLxC7VsxSstuBBKVEh0JIWKgEhx4uakitfmsgvZO3765leNXNyYi4YAgGJdKleobmcjBzUiJLi2/Ev38f6Gdj3g9I7jcn4SA/aFBqKVVcN7RxTt3fijmxkwSjRJgcyBnDr7yFh61aA0HtKUoIHFONw2wHethm2SNQWkc+SRqCzH4DbrVNLPc3XMtaxH6qlWuWHvOMpD8F1H3ga68Q7PPHO9zaaTI4USxP8ARlC8gsmCYm8uanqM+Ie8P4ms2oDUrptJE40yRk8gy55HowJBG4JFB92PD44FKxIFBOTjJLHqzsd3b1Yk1IpSgUpSg9XmPjUXsRbqtoGCgM7ys7ADLt3sg1MebHAAyegFSl5j41x7FjFmg/WT/fy0H3xn8psf20v+Wmq4Jqj7R3Ails5ZDpjSZ9ch+igeCVFLnkq6mUZO24q2ulLRsEOGKsFOepHhOR64oIvFeNxWykyuBgZ05GojIGQM8skDPIedUHCrvTIiWkSrEZW7wrqaQlSFJnZlOlyc5DMWwBuDsbC27MKmDKzShQrBSoPjChWYkDLZwdvNm5k5r5iguLkAYNnBt4V0/KXGMbkZWAfDU3qpoKWLjbJwwx2oaW8kimkSOPBZXmaRxJIfoxrqbILEZxtk1+fdk+wD20dut4rq004Z4HAGyXFrbrrxu4KTT7ElcScq1HabVadnpFtCYpluO6zESsrOl0YyQR4ndguc7kipvAuAXl5a2Pyoy27Qp45ZGD3MjF45dlOQmGijOp9R2xpxvQTO21nGjRLCWSW4fTJHCrP30SIzkSW6Ea1JVIy+VwJCCwG1Qu0PFbl7eSO7K2R0J3cSKkizHKEjv2ym2/zSgN4c5IrQz31rw3Wsal5yAz+LVK3svPM5wi77F2A6KDsK/PO33bDvopoZ21Eqf6tFq0p7LS50nIOMGTTvgiI7NQXXG+Jm771VjimmgjdmuFytvPbIfnE051SMG5KjEJIqkOMkVI/olWtxcTySTTW8/dSTsxyYGKAOgG0eI3hn8P1o9yd853g4u+HRT310o7gQSRrCz6ZFWQqE0mQF5QNKKBIQcHwjAwdL2cl7zgN08uhXeGcyRhmJiKwd0iPqOoOEjQkHG5oMv+Dm6mlm4vw2ZgJldpoyo0hZ4XCd4B9tYH9SCTzqJwThMlpxv5WilLedY7tMbrpnlhhmjPkYzcvt6DzqXweTu+2coX68ba/tG2SRv+5a3NygHCblRzjkukX003T6AP8As/wFBYXXCpYZWkiaQ631NgjC7kksp+kgUuAN9yPTEjhfaNW8EpxIrCNmUHR3ndhyOZKD6Q8XVD6ZvMVX8S4QswPNWIxqHxJ/8n/1GgsA1UHaSzSaezSVFdGkmVkYBlINvKcEHY8hXvBYZ4ZTG4URFSyhN0TBXCKxA9o7EfV8sV8XF6Lm8t1gy/yeWRpZFHzaZhmi7vXyaTU6+EZwAc42yEKK3a0vFt0kdoXgklVJCXaIxyRJpWQ+IoRIdmzjTscbVcVX8V/OkH7ncffWtWFApSlApSlBHvuHxzrpmRXXOQD9U9GU81b3hg1Gi+U234t/lMf6KZsTD0Sfk/wk39+ptxcLEjPIyoijLMxAVR5kmoEFvNfb/OQW3nuk8w9PrQRnz2c+51C64NxuO7VzHrDI5SRHXSyOACUbpkZHIkb86VIsrFIY1jiRURRhVUYAHoK9oO9VfF+BJcYbLRypnRMmA6dSN9mQ7ZRgQccs71aUoMrHxJ4XWK8CozHTHMuRBMegGTmKQ/o2O/1S3Szqxu7NJkZJFV0YYZWAKkHoQedZ2exmsvxfeXFv7G7Twj3Cd50Hsnxgci2ygLGlcbS7SZFeJldG5MpyD0PwIOxHQ7Gu1AHOuPYv8kGekt0P8LmYV2rl2O/Jf/33f+anoLpkBBB3B5j49Kz7cJlsjqsxrh5taMQAvrbO20f7NvD5aN86KlBB4XxeO5UmMnKnS6MCrxt7EiHdW9D8Rtg1D4rxKXvRb2oj70oZGeTUY4kzpUlVwXZmDYXI2RiTsAfrjPCEc98JO4lRTi4XAwo3Kyg+GSPzVuXMEHesZF2vlN4u0cQuI1gW8dZPkrPE8jqYc4LFxKcK5UZXZnG5Cx4YsXD5ib8A3L6nS4GpxMWIWRYIQuYpN1zGgJYEHLYbEDtL2+Kpln+TRHIABBuJCNtIK6tJztpj1sM+Jo697f8ACRBbK0TNLfvKixvIDJK+rUsgWMYAjCM5KKoXbcVSdkPwdLOFu7yVpmcbDUdeASNDt/ZgHI7tMYxgnpQZ5eKz3jiOD+qxahlycOpkOnXJINXcaiNOrLOSQrOcitXe/g4hs7GdkeTvUgmOoBNGShz826tj7edW58W+K2F72fhljVNIjCAiNowqmMMMMFGCpUjZlYEN9YGsh2ms7qwsrgCaE2/dOmGbAAZSAqRyHKN5KshG/hQcqDVns2jur3DyXLo2pBLoCIw5MsKKqaveYEjO1fm/bX8JtoXkjEN3FcBxFLIBFuisO8jcLKRMMAgBthnYiq3jf4TbziMbpEBbQ6SzSIdMsq77KXb5tTvkgn1O+KyMHB/l8gteH24dvCTLlsJsNbM5ONGeerOCPCd9w/Wuwd1Bc3Z4rdxmKW4Ajhc/iAUXuHOrJ0SOUOFfocKWJNWsPG1mMdmg8c97LK2SARCl1JOWCcypSNRqOAdYwTyqBwqU8I7O/wBaQB445lMTgENI8siohHJgSVPw3rO/gW7OXFtG3EBGkhkBjWJjodogRqkjcnSCWXADAAhOY5kP3YVF4jxOO3TXMwVcgb5JJPJVUDLMeigEnpVKva9Z8x2aNLONpEcGMW5zj+sEjKHY4VQS2NtvFU3h3ANLiadzNPuBIRhYweawx5IjX/Fj9YmgjfJ5r78brt7c/wBkDieUfrXU/MqfYU6j1I3Wrq0s0hRUiVURRhVUAKAOgA5V3pQZriqf7SgP/CXA/wDetanVF4p+cIf3Wf762qVQKUpQKhcQ4osJVcM8r57uFMGR8czucKo6uxAHU9DxbiDzuY7IKxB0yXDDMMRGxUYI76QeypwPrEcjccI4ElsGI1PI+DJM5BkkI5ajjYDooAC9AKCDYdn2kdZrwq7qdUcK5MMJHIjO8kg/SMNvqhd834Fe0oFKUoFKUoFeEV7SgoeI9njraa0YRTHd1IJhm/aoOTY2Ei+IddQGmuFjxQSMY5FaKdRloXxnHLWjDaVM/WXzwQDtWlqBxXg8dyoEgOVOpHUlZI29tHG6n+Y2ORtQR65djvyY/vF5/m56r5LySzOm8IaLOFuwAF9BcKNom6ax4D7vKnAuNR2tqe9Y6mur3RGoLySH5VMcIi5LfyHXA3oNXmqXiHaYI7RW6meYbFEICRk8u+lPhj6HTux6Kagy/KLv8cWt4f0MbfPOP1sy/ix7sZz73SplraJCgSJVRByVQAB57Dz6nrQQv6JaZg964mIOViAxbxkcisZz3jD25M+YC8qnXdqkyNHKiujDDK4DKw8iDzrrSgzVjwYcMJMEKyQkYJRB8piXy1AZuIxtt9Ie/wBJA8J+U2WJopTqliQjxnkZod8CXoyHGrT0YZa9r8m/CB2vktr0wWCPbTSA95O+Ejm8JwY0YaWk5AS7Enb4Bqe0v4ULSyiBRu+mceCBMh88vnARmLByCGGdjtX4/wBqONzXxeW+lXVG0iJbeIQodOCIwv03UsMnOQQucqSVgXXFooNYUNPOxZZnl1HUwOCcncgtlgRjoCCQGrQ8O/BbdTW8l5eYULFI6QSM6vpVGYHADaADghDjON8dQjdl+yVzxpgE1QWSlQ0hyc6F06Uzu5xnbOlc/AV+3cF4DbcKtikIWKJBqkkcgFsDeSSQ8z/LkB0pbJdBFSOOxhQABQGmkCjoBGEjGP8Aq86gX1mhkCTF765XDrAdKQRezJJGMpGPJpNbHHhBoMrxqFuOzLJPqt+EW5195J82bluWpQdwp+iDjkTjLNgbaGKS4VUjDWtqoCqANE8iqMAKP7smAB7ePZ6yLTg5LrLcsJZl3XAIih/Yoevvtlj6DarSgrH7PQhUESmFowRHJDhZEyckZ3Dgncq+oE7nJ3rtB2he28N9pCchdICIj0HfKd4D6klT5j6NTa8IoLZXB5GvqspHYSWvisioTmbVyREfPumwe4PoAVPkPpVccJ4+lwSoDJKoy8Mg0yIOWcZwy+TqSD0NBB4p+cIf3Wf722qVUPi35xg/dbn721r5v+KiJlRFaWZhlIUxqI9tido4x1dtugycAhIu7tIUZ5WVEXmzHAHl8SeQA3JOBUOGwlvvxgkgtv0e6TzD3yN4Yz7I8R66d1MrhvZ8l1mu2WSUboq57mH9kp+k/QyNud8aR4avgKDlbWqxIqIqqigBVUAKoHIADYCu1KUClKUClKUClKUClKUClKUHxJHkEHBBGCDyx5YrBcB4E1mJprWJXRri5V4VCiVVS4lVRA2wKgAHuWIGclSDsd+ap+zH4qX96u/8xKaDjY36TpribUuSDsQVYbMrKQCjA7FSAR1qRXPivZ7W5mt27m4wAXAykgHJJo9tY8mBDL0PQxLPihZ+5nTubgAnuycq4HN4XwO8Xz2BXbUB1CfSlKBUHjHBIbyIxXMSSIejDkfNSN1PqCKnUoMLwT8DllaySP8APSEn5ss+kw9QUZMEuDuHPLb1JsO0V9LbWdytyTJGYJVW5VcEFkZVW4RR4Tkgd4vhPULzN3xDjCxMI1VpZmGVhjxqI5a2J2jTP12wOgydq4QcIaRhJeMrspDJEue4iPQgEZlcfpHH2QtBxiupbxV7nVDAQPnyMSyDA/Eow+bU/pGGT9VeTVaWPD44E0RKFXJJ3JLMebux8TserMSTVc3C3tiWs8aM5a1Y4jOdyYW/sW66foHyUktU7h/FEnDaCQynDxuNMkZPIOh5eh3B5gkUEulKUClKUCot/wALS4C6wdSnKSISskZPWNxuufLkcYIIyD93l6kKF5WCoMZY+uwAA3JJ2AGSeQ3qJDw2W+3nDw2x5QZxLKP17A/Nof0Q3P1jzQBQ295c3XEEjilhcJBOnywoQMGW31gRgaJZVKqCVIXLbgFSh2/CeCR2qsEyWY5eRzqkkb2nfr6DYAbAAbVD7kJfwKoCqtpMAoAAAEtsAABsAPKrygUpSgUpSgUpSgUpSgUpSgUpSgUpSgGqbsufm5v3q7+/kP8A5q5NUvZb6E/73dffNQXVQ+J8JjuU0TLqGdQOSGVhydHGCjDowINTKUGUlmlstromSDpdYGpB5XKKMAfrVGPaC8zZqwIBBBBAII3BB3BB61bMuax/FYhw91+SeLvG/IBuW38Ulvj8TjOTqxHvvpOSQuXcAEkgAAkkkAADckk8hVP/AEhJd7WngiPO6ZQdQ/4eNvp/tGGn2Q3SPw6McQBe5IIRsGz3CxMNwLhWAMsnXxDT1UH6R0VBE4fwyOBSIwcsdTuxLSSN7Ujndm+PLkNtql0pQKg8R4QsxVwWjlUEJMmA6g7lTkYdD1RgQfjvU6lBUwcXaJljvAqMTpSZc9xKegBOTFIf0bHf6pbfFtXOeBZFZHVWVhhlYAqwPMEHmKqhBLZ/ig89uP7LJaeIfqmJzMg9hjqGPCTstBc1Bv8AigjYRorSzsMrCmM45a3blHGD9Zv+WTsYltxZr/bh7KY+T3RGUQ4GUjQ47yQZ3Bwq9cnwVoOE8FjtlIjBLMdTyOdUkjctTud2P8ANgABighcL7PnWJrphLOM6AARFDnYiFTvnGxkbxH0HhF4BXtKClmb/AGlEP+Em/jNb/wClXVUk35zj/dJvvoKu6BSlKBSlKBSlKBSlKBSlKBSlKBSlKBVJ2X+jcfvdz94TV3VJ2Y2FyPK7uP4tn+RFBd1T9qu0acOtmnkDMFaNdK5z43VM8ugJb/pqTxTjMdsAZCcscJGoLSSN7MaDdj/LmcDest2os57i1Z7r5uPvINNqpDAgzxDNw42kOCfAvhGd9WxAXDcakuyVsdOjcG7YZiHmIV/t29fojzJBWp/CuCJb6iNTyPvJLIdUshHLU3kOigADoBU6OMKMAYA2AGwAGwAHlX3QVHF+z6zsJI2MU6jCzIBnHPRIp2lj91viCDvVdb8SZZBDdKI5j9AgkxTY6xMfrecbeIeo8Vaio1/w+OeNo5kV0bmrDI8wfQg7gjcHlQQaVWTpLY/T1z2w/tMFp4R+sA3mQe2PEPrBt2FhDOrqGRlZWAKspBVgeRBGxFB90pUG+4oI2EcaGWdhlYV2OOWuRuUUec+I/AAnag73l8kCF5WCoMbnzPIADdmPIAAknlUSHhct7vcBobc8oM4llH69gfAh/RKcn6x3KCZwzs8Q4mumEs4zpwMRQ5GCIVPI42Mh8R9B4ReAUFJddndLd5aFbeUAA4Ud1Iq4CpLEMBgBsGGGXocbHrw7j2t+5nUw3GCe7Jyrgc3hkwBKvwAI+sBVvUPiXC47lNEq6hkMNyCrDk6sMFGHRgQRQSwa9rPfLprHa41TW/S4C5kjH/EIo8Sj9Kg+0Bgsb2GdXUMhVlYAhlIIIO4II2IoKib85x/uk330FXdUkv5zj/dJvvoKu6BSlKBSlKBSlKBSlKBSlKBSlKBSlKBWP4dfTa7qG2jy/wAqlLTShhDGGCkeRlb3VOPNlrYV5igz4tobBTNMzySuQjTNgyNnLBFGwRNiQigD0JO7jfE7eWEJK7hXHegKDrIhkRvo4J5jljcBvKr2SIHGQDg5Hodxkf4n/Gsq+uM5FpFvK5UCNiWCSYTcE6Ccu+SAOe3WguIe0sLd5pLERjLEDIOcY04OTnIxtvmuljx2OaRo1DhlGWDADTvp0nfnkdNqz0U8iRtm0jQmN8xiKQrJ4SQuFJVcYXOSchsbEEDR8FiAiUhFQkZIVSu+T0JJ/wASedBYUpSg8IrO3vZ9oWaWy0qWJaS3baGUn6TAj8TIfbAwfrA8xo6YoMmt3PdHu4IpICNpZZ0A7s9UjTOJn94EoNjlvo1e8J4NHbKRGCSx1PIxLSSNy1SOd2P8hsMDap2K9oFKUoFKUoPllzVFNwN7ZjJYlQCSz2rbQyE7lkO/cOfMAqfrDJ1C/pQZaw4ulxxJcB0dLWUSRSDTJGTNDjUORBwcMCQ2Nia1Nc+4XVq0rqxp1YGcE5xnnjONq6UClKUClKUClKUClKUClKUClKUClKUClKUHhr4P/ilKD5PX/l/M10WlKD6pSlApSlApSlApSlApSlApSlApSlApSlApSlApSlApSlB//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2" name="Rectangle 2"/>
          <p:cNvSpPr txBox="1">
            <a:spLocks noChangeArrowheads="1"/>
          </p:cNvSpPr>
          <p:nvPr/>
        </p:nvSpPr>
        <p:spPr>
          <a:xfrm>
            <a:off x="107504" y="188640"/>
            <a:ext cx="4319934" cy="548680"/>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CA" sz="4000" kern="0" dirty="0" smtClean="0">
                <a:ea typeface="ＭＳ Ｐゴシック" charset="0"/>
                <a:cs typeface="ＭＳ Ｐゴシック" charset="0"/>
              </a:rPr>
              <a:t>Precession</a:t>
            </a:r>
            <a:endParaRPr lang="en-US" sz="4000" kern="0" dirty="0">
              <a:ea typeface="ＭＳ Ｐゴシック" charset="0"/>
              <a:cs typeface="ＭＳ Ｐゴシック" charset="0"/>
            </a:endParaRPr>
          </a:p>
        </p:txBody>
      </p:sp>
      <p:sp>
        <p:nvSpPr>
          <p:cNvPr id="10" name="Rectangle 3"/>
          <p:cNvSpPr txBox="1">
            <a:spLocks noChangeArrowheads="1"/>
          </p:cNvSpPr>
          <p:nvPr/>
        </p:nvSpPr>
        <p:spPr>
          <a:xfrm>
            <a:off x="179512" y="764704"/>
            <a:ext cx="8856984" cy="411480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eaLnBrk="1" hangingPunct="1">
              <a:buFontTx/>
              <a:buChar char="•"/>
            </a:pPr>
            <a:r>
              <a:rPr lang="en-CA" kern="0" dirty="0" smtClean="0">
                <a:ea typeface="ＭＳ Ｐゴシック" charset="0"/>
                <a:cs typeface="ＭＳ Ｐゴシック" charset="0"/>
              </a:rPr>
              <a:t>The Earth spins like a top, causing bulging at the equator (and flattening at the poles)</a:t>
            </a:r>
          </a:p>
          <a:p>
            <a:pPr eaLnBrk="1" hangingPunct="1">
              <a:buFontTx/>
              <a:buChar char="•"/>
            </a:pPr>
            <a:r>
              <a:rPr lang="en-CA" kern="0" dirty="0" smtClean="0">
                <a:ea typeface="ＭＳ Ｐゴシック" charset="0"/>
                <a:cs typeface="ＭＳ Ｐゴシック" charset="0"/>
              </a:rPr>
              <a:t>The Moon and Sun exert tidal forces on the bulge, that result in a net </a:t>
            </a:r>
            <a:r>
              <a:rPr lang="en-CA" i="1" kern="0" dirty="0" smtClean="0">
                <a:ea typeface="ＭＳ Ｐゴシック" charset="0"/>
                <a:cs typeface="ＭＳ Ｐゴシック" charset="0"/>
              </a:rPr>
              <a:t>twisting</a:t>
            </a:r>
            <a:r>
              <a:rPr lang="en-CA" kern="0" dirty="0" smtClean="0">
                <a:ea typeface="ＭＳ Ｐゴシック" charset="0"/>
                <a:cs typeface="ＭＳ Ｐゴシック" charset="0"/>
              </a:rPr>
              <a:t> force (torque)</a:t>
            </a:r>
          </a:p>
          <a:p>
            <a:pPr eaLnBrk="1" hangingPunct="1">
              <a:buFontTx/>
              <a:buChar char="•"/>
            </a:pPr>
            <a:r>
              <a:rPr lang="en-US" kern="0" dirty="0" smtClean="0">
                <a:ea typeface="ＭＳ Ｐゴシック" charset="0"/>
                <a:cs typeface="ＭＳ Ｐゴシック" charset="0"/>
              </a:rPr>
              <a:t>This torque causes the Earth’s spin axis to slowly </a:t>
            </a:r>
            <a:r>
              <a:rPr lang="en-US" kern="0" dirty="0" err="1" smtClean="0">
                <a:ea typeface="ＭＳ Ｐゴシック" charset="0"/>
                <a:cs typeface="ＭＳ Ｐゴシック" charset="0"/>
              </a:rPr>
              <a:t>precess</a:t>
            </a:r>
            <a:endParaRPr lang="en-US" kern="0" dirty="0" smtClean="0">
              <a:ea typeface="ＭＳ Ｐゴシック" charset="0"/>
              <a:cs typeface="ＭＳ Ｐゴシック" charset="0"/>
            </a:endParaRPr>
          </a:p>
        </p:txBody>
      </p:sp>
      <p:pic>
        <p:nvPicPr>
          <p:cNvPr id="64514" name="Picture 2" descr="http://geophysics.ou.edu/solid_earth/notes/precess/precess3.gif"/>
          <p:cNvPicPr>
            <a:picLocks noChangeAspect="1" noChangeArrowheads="1"/>
          </p:cNvPicPr>
          <p:nvPr/>
        </p:nvPicPr>
        <p:blipFill rotWithShape="1">
          <a:blip r:embed="rId3">
            <a:extLst>
              <a:ext uri="{28A0092B-C50C-407E-A947-70E740481C1C}">
                <a14:useLocalDpi xmlns:a14="http://schemas.microsoft.com/office/drawing/2010/main" val="0"/>
              </a:ext>
            </a:extLst>
          </a:blip>
          <a:srcRect r="57301" b="26627"/>
          <a:stretch/>
        </p:blipFill>
        <p:spPr bwMode="auto">
          <a:xfrm>
            <a:off x="179512" y="3885000"/>
            <a:ext cx="3581119" cy="2377547"/>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http://upload.wikimedia.org/wikipedia/commons/thumb/2/2b/PrecessionOfATop.svg/300px-PrecessionOfATop.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645024"/>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6372200" y="4509120"/>
            <a:ext cx="2880320" cy="2348880"/>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CA" kern="0" dirty="0" smtClean="0">
                <a:solidFill>
                  <a:srgbClr val="7030A0"/>
                </a:solidFill>
                <a:ea typeface="ＭＳ Ｐゴシック" charset="0"/>
                <a:cs typeface="ＭＳ Ｐゴシック" charset="0"/>
              </a:rPr>
              <a:t>…exactly like top, but torque is in opposite direction to that shown. </a:t>
            </a:r>
            <a:endParaRPr lang="en-US" kern="0" dirty="0" smtClean="0">
              <a:solidFill>
                <a:srgbClr val="7030A0"/>
              </a:solidFill>
              <a:ea typeface="ＭＳ Ｐゴシック" charset="0"/>
              <a:cs typeface="ＭＳ Ｐゴシック" charset="0"/>
            </a:endParaRPr>
          </a:p>
        </p:txBody>
      </p:sp>
    </p:spTree>
    <p:extLst>
      <p:ext uri="{BB962C8B-B14F-4D97-AF65-F5344CB8AC3E}">
        <p14:creationId xmlns:p14="http://schemas.microsoft.com/office/powerpoint/2010/main" val="465290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5"/>
          <p:cNvSpPr>
            <a:spLocks noGrp="1" noChangeArrowheads="1"/>
          </p:cNvSpPr>
          <p:nvPr>
            <p:ph type="title" idx="4294967295"/>
          </p:nvPr>
        </p:nvSpPr>
        <p:spPr>
          <a:xfrm>
            <a:off x="107504" y="116632"/>
            <a:ext cx="6119813" cy="1223963"/>
          </a:xfrm>
          <a:prstGeom prst="rect">
            <a:avLst/>
          </a:prstGeom>
        </p:spPr>
        <p:txBody>
          <a:bodyPr/>
          <a:lstStyle/>
          <a:p>
            <a:pPr eaLnBrk="1" hangingPunct="1"/>
            <a:r>
              <a:rPr lang="en-CA" sz="4000" dirty="0" smtClean="0"/>
              <a:t>Big Picture</a:t>
            </a:r>
            <a:endParaRPr lang="en-US" sz="4000" dirty="0"/>
          </a:p>
        </p:txBody>
      </p:sp>
      <p:pic>
        <p:nvPicPr>
          <p:cNvPr id="13314" name="Picture 2" descr="http://www.mrwallpaper.com/wallpapers/milky-way-night-1920x10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2" y="1052736"/>
            <a:ext cx="9228348" cy="519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4832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Text Box 3"/>
          <p:cNvSpPr txBox="1">
            <a:spLocks noChangeArrowheads="1"/>
          </p:cNvSpPr>
          <p:nvPr/>
        </p:nvSpPr>
        <p:spPr bwMode="auto">
          <a:xfrm>
            <a:off x="468313" y="65088"/>
            <a:ext cx="83883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2800" dirty="0">
                <a:solidFill>
                  <a:srgbClr val="7030A0"/>
                </a:solidFill>
                <a:latin typeface="Calibri" panose="020F0502020204030204" pitchFamily="34" charset="0"/>
              </a:rPr>
              <a:t>Precession affects the </a:t>
            </a:r>
            <a:r>
              <a:rPr lang="en-US" sz="2800" u="sng" dirty="0">
                <a:solidFill>
                  <a:srgbClr val="7030A0"/>
                </a:solidFill>
                <a:latin typeface="Calibri" panose="020F0502020204030204" pitchFamily="34" charset="0"/>
              </a:rPr>
              <a:t>orientation</a:t>
            </a:r>
            <a:r>
              <a:rPr lang="en-US" sz="2800" dirty="0">
                <a:solidFill>
                  <a:srgbClr val="7030A0"/>
                </a:solidFill>
                <a:latin typeface="Calibri" panose="020F0502020204030204" pitchFamily="34" charset="0"/>
              </a:rPr>
              <a:t> of a spinning </a:t>
            </a:r>
            <a:r>
              <a:rPr lang="en-US" sz="2800" dirty="0" smtClean="0">
                <a:solidFill>
                  <a:srgbClr val="7030A0"/>
                </a:solidFill>
                <a:latin typeface="Calibri" panose="020F0502020204030204" pitchFamily="34" charset="0"/>
              </a:rPr>
              <a:t>object’s </a:t>
            </a:r>
            <a:r>
              <a:rPr lang="en-US" sz="2800" dirty="0">
                <a:solidFill>
                  <a:srgbClr val="7030A0"/>
                </a:solidFill>
                <a:latin typeface="Calibri" panose="020F0502020204030204" pitchFamily="34" charset="0"/>
              </a:rPr>
              <a:t>axis, but </a:t>
            </a:r>
            <a:r>
              <a:rPr lang="en-US" sz="2800" u="sng" dirty="0">
                <a:solidFill>
                  <a:srgbClr val="7030A0"/>
                </a:solidFill>
                <a:latin typeface="Calibri" panose="020F0502020204030204" pitchFamily="34" charset="0"/>
              </a:rPr>
              <a:t>not its </a:t>
            </a:r>
            <a:r>
              <a:rPr lang="en-US" sz="2800" u="sng" dirty="0" smtClean="0">
                <a:solidFill>
                  <a:srgbClr val="7030A0"/>
                </a:solidFill>
                <a:latin typeface="Calibri" panose="020F0502020204030204" pitchFamily="34" charset="0"/>
              </a:rPr>
              <a:t>tilt angle</a:t>
            </a:r>
            <a:endParaRPr lang="en-US" sz="2800" u="sng" dirty="0">
              <a:solidFill>
                <a:srgbClr val="7030A0"/>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38916" name="Text Box 4"/>
              <p:cNvSpPr txBox="1">
                <a:spLocks noChangeArrowheads="1"/>
              </p:cNvSpPr>
              <p:nvPr/>
            </p:nvSpPr>
            <p:spPr bwMode="auto">
              <a:xfrm>
                <a:off x="827584" y="6237312"/>
                <a:ext cx="761022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CA" sz="2800" dirty="0" smtClean="0">
                    <a:solidFill>
                      <a:srgbClr val="009999"/>
                    </a:solidFill>
                    <a:latin typeface="Calibri" panose="020F0502020204030204" pitchFamily="34" charset="0"/>
                  </a:rPr>
                  <a:t>spin </a:t>
                </a:r>
                <a:r>
                  <a:rPr lang="en-CA" sz="2800" dirty="0">
                    <a:solidFill>
                      <a:srgbClr val="009999"/>
                    </a:solidFill>
                    <a:latin typeface="Calibri" panose="020F0502020204030204" pitchFamily="34" charset="0"/>
                  </a:rPr>
                  <a:t>period = </a:t>
                </a:r>
                <a14:m>
                  <m:oMath xmlns:m="http://schemas.openxmlformats.org/officeDocument/2006/math">
                    <m:r>
                      <a:rPr lang="en-CA" sz="2800" i="1" dirty="0" smtClean="0">
                        <a:solidFill>
                          <a:srgbClr val="009999"/>
                        </a:solidFill>
                        <a:latin typeface="Cambria Math"/>
                      </a:rPr>
                      <m:t>24</m:t>
                    </m:r>
                  </m:oMath>
                </a14:m>
                <a:r>
                  <a:rPr lang="en-CA" sz="2800" dirty="0" smtClean="0">
                    <a:solidFill>
                      <a:srgbClr val="009999"/>
                    </a:solidFill>
                    <a:latin typeface="Calibri" panose="020F0502020204030204" pitchFamily="34" charset="0"/>
                  </a:rPr>
                  <a:t> </a:t>
                </a:r>
                <a:r>
                  <a:rPr lang="en-CA" sz="2800" dirty="0">
                    <a:solidFill>
                      <a:srgbClr val="009999"/>
                    </a:solidFill>
                    <a:latin typeface="Calibri" panose="020F0502020204030204" pitchFamily="34" charset="0"/>
                  </a:rPr>
                  <a:t>hr; precession period </a:t>
                </a:r>
                <a14:m>
                  <m:oMath xmlns:m="http://schemas.openxmlformats.org/officeDocument/2006/math">
                    <m:r>
                      <a:rPr lang="en-CA" sz="2800" i="1" dirty="0" smtClean="0">
                        <a:solidFill>
                          <a:srgbClr val="009999"/>
                        </a:solidFill>
                        <a:latin typeface="Cambria Math"/>
                        <a:ea typeface="Cambria Math"/>
                      </a:rPr>
                      <m:t>≈</m:t>
                    </m:r>
                    <m:r>
                      <a:rPr lang="en-CA" sz="2800" i="1" dirty="0" smtClean="0">
                        <a:solidFill>
                          <a:srgbClr val="009999"/>
                        </a:solidFill>
                        <a:latin typeface="Cambria Math"/>
                      </a:rPr>
                      <m:t>26,000</m:t>
                    </m:r>
                  </m:oMath>
                </a14:m>
                <a:r>
                  <a:rPr lang="en-CA" sz="2800" dirty="0" smtClean="0">
                    <a:solidFill>
                      <a:srgbClr val="009999"/>
                    </a:solidFill>
                    <a:latin typeface="Calibri" panose="020F0502020204030204" pitchFamily="34" charset="0"/>
                  </a:rPr>
                  <a:t> yr</a:t>
                </a:r>
                <a:endParaRPr lang="en-US" sz="2800" dirty="0">
                  <a:solidFill>
                    <a:srgbClr val="009999"/>
                  </a:solidFill>
                  <a:latin typeface="Calibri" panose="020F0502020204030204" pitchFamily="34" charset="0"/>
                </a:endParaRPr>
              </a:p>
            </p:txBody>
          </p:sp>
        </mc:Choice>
        <mc:Fallback xmlns="">
          <p:sp>
            <p:nvSpPr>
              <p:cNvPr id="38916" name="Text Box 4"/>
              <p:cNvSpPr txBox="1">
                <a:spLocks noRot="1" noChangeAspect="1" noMove="1" noResize="1" noEditPoints="1" noAdjustHandles="1" noChangeArrowheads="1" noChangeShapeType="1" noTextEdit="1"/>
              </p:cNvSpPr>
              <p:nvPr/>
            </p:nvSpPr>
            <p:spPr bwMode="auto">
              <a:xfrm>
                <a:off x="827584" y="6237312"/>
                <a:ext cx="7610225" cy="523220"/>
              </a:xfrm>
              <a:prstGeom prst="rect">
                <a:avLst/>
              </a:prstGeom>
              <a:blipFill rotWithShape="1">
                <a:blip r:embed="rId3"/>
                <a:stretch>
                  <a:fillRect l="-1683" t="-10465" r="-641" b="-32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pic>
        <p:nvPicPr>
          <p:cNvPr id="5" name="Picture 27" descr="Precession"/>
          <p:cNvPicPr>
            <a:picLocks noChangeAspect="1" noChangeArrowheads="1"/>
          </p:cNvPicPr>
          <p:nvPr/>
        </p:nvPicPr>
        <p:blipFill rotWithShape="1">
          <a:blip r:embed="rId4">
            <a:extLst>
              <a:ext uri="{28A0092B-C50C-407E-A947-70E740481C1C}">
                <a14:useLocalDpi xmlns:a14="http://schemas.microsoft.com/office/drawing/2010/main" val="0"/>
              </a:ext>
            </a:extLst>
          </a:blip>
          <a:srcRect r="72618"/>
          <a:stretch/>
        </p:blipFill>
        <p:spPr bwMode="auto">
          <a:xfrm>
            <a:off x="611560" y="1196753"/>
            <a:ext cx="3168352" cy="500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descr="Precession"/>
          <p:cNvPicPr>
            <a:picLocks noChangeAspect="1" noChangeArrowheads="1"/>
          </p:cNvPicPr>
          <p:nvPr/>
        </p:nvPicPr>
        <p:blipFill rotWithShape="1">
          <a:blip r:embed="rId4">
            <a:extLst>
              <a:ext uri="{28A0092B-C50C-407E-A947-70E740481C1C}">
                <a14:useLocalDpi xmlns:a14="http://schemas.microsoft.com/office/drawing/2010/main" val="0"/>
              </a:ext>
            </a:extLst>
          </a:blip>
          <a:srcRect l="59928"/>
          <a:stretch/>
        </p:blipFill>
        <p:spPr bwMode="auto">
          <a:xfrm>
            <a:off x="3995936" y="1196752"/>
            <a:ext cx="4608512" cy="497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25133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02-14"/>
          <p:cNvPicPr>
            <a:picLocks noChangeAspect="1" noChangeArrowheads="1"/>
          </p:cNvPicPr>
          <p:nvPr/>
        </p:nvPicPr>
        <p:blipFill rotWithShape="1">
          <a:blip r:embed="rId3"/>
          <a:srcRect l="2751" t="11150" r="3142" b="13418"/>
          <a:stretch/>
        </p:blipFill>
        <p:spPr bwMode="auto">
          <a:xfrm>
            <a:off x="18250" y="3345680"/>
            <a:ext cx="5887516" cy="3539367"/>
          </a:xfrm>
          <a:prstGeom prst="rect">
            <a:avLst/>
          </a:prstGeom>
          <a:noFill/>
          <a:ln w="9525">
            <a:noFill/>
            <a:miter lim="800000"/>
            <a:headEnd/>
            <a:tailEnd/>
          </a:ln>
        </p:spPr>
      </p:pic>
      <p:pic>
        <p:nvPicPr>
          <p:cNvPr id="8" name="Picture 2" descr="02-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122" y="692696"/>
            <a:ext cx="4608878"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2229" name="Text Box 3"/>
              <p:cNvSpPr txBox="1">
                <a:spLocks noChangeArrowheads="1"/>
              </p:cNvSpPr>
              <p:nvPr/>
            </p:nvSpPr>
            <p:spPr bwMode="auto">
              <a:xfrm>
                <a:off x="-36512" y="65088"/>
                <a:ext cx="944984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US" sz="2800" dirty="0" smtClean="0">
                    <a:solidFill>
                      <a:srgbClr val="7030A0"/>
                    </a:solidFill>
                    <a:latin typeface="Calibri" panose="020F0502020204030204" pitchFamily="34" charset="0"/>
                  </a:rPr>
                  <a:t>This causes the equinoxes to </a:t>
                </a:r>
                <a:r>
                  <a:rPr lang="en-US" sz="2800" dirty="0" err="1" smtClean="0">
                    <a:solidFill>
                      <a:srgbClr val="7030A0"/>
                    </a:solidFill>
                    <a:latin typeface="Calibri" panose="020F0502020204030204" pitchFamily="34" charset="0"/>
                  </a:rPr>
                  <a:t>precess</a:t>
                </a:r>
                <a:r>
                  <a:rPr lang="en-US" sz="2800" dirty="0" smtClean="0">
                    <a:solidFill>
                      <a:srgbClr val="7030A0"/>
                    </a:solidFill>
                    <a:latin typeface="Calibri" panose="020F0502020204030204" pitchFamily="34" charset="0"/>
                  </a:rPr>
                  <a:t>, with period </a:t>
                </a:r>
                <a14:m>
                  <m:oMath xmlns:m="http://schemas.openxmlformats.org/officeDocument/2006/math">
                    <m:r>
                      <a:rPr lang="en-CA" sz="2800" i="1" dirty="0" smtClean="0">
                        <a:solidFill>
                          <a:srgbClr val="7030A0"/>
                        </a:solidFill>
                        <a:latin typeface="Cambria Math"/>
                        <a:ea typeface="Cambria Math"/>
                      </a:rPr>
                      <m:t>≈</m:t>
                    </m:r>
                    <m:r>
                      <a:rPr lang="en-CA" sz="2800" i="1" dirty="0">
                        <a:solidFill>
                          <a:srgbClr val="7030A0"/>
                        </a:solidFill>
                        <a:latin typeface="Cambria Math"/>
                      </a:rPr>
                      <m:t>26,000</m:t>
                    </m:r>
                  </m:oMath>
                </a14:m>
                <a:r>
                  <a:rPr lang="en-CA" sz="2800" dirty="0">
                    <a:solidFill>
                      <a:srgbClr val="7030A0"/>
                    </a:solidFill>
                    <a:latin typeface="Calibri" panose="020F0502020204030204" pitchFamily="34" charset="0"/>
                  </a:rPr>
                  <a:t> yr</a:t>
                </a:r>
                <a:endParaRPr lang="en-US" sz="2800" u="sng" dirty="0">
                  <a:solidFill>
                    <a:srgbClr val="7030A0"/>
                  </a:solidFill>
                  <a:latin typeface="Calibri" panose="020F0502020204030204" pitchFamily="34" charset="0"/>
                </a:endParaRPr>
              </a:p>
            </p:txBody>
          </p:sp>
        </mc:Choice>
        <mc:Fallback xmlns="">
          <p:sp>
            <p:nvSpPr>
              <p:cNvPr id="52229" name="Text Box 3"/>
              <p:cNvSpPr txBox="1">
                <a:spLocks noRot="1" noChangeAspect="1" noMove="1" noResize="1" noEditPoints="1" noAdjustHandles="1" noChangeArrowheads="1" noChangeShapeType="1" noTextEdit="1"/>
              </p:cNvSpPr>
              <p:nvPr/>
            </p:nvSpPr>
            <p:spPr bwMode="auto">
              <a:xfrm>
                <a:off x="-36512" y="65088"/>
                <a:ext cx="9449842" cy="523220"/>
              </a:xfrm>
              <a:prstGeom prst="rect">
                <a:avLst/>
              </a:prstGeom>
              <a:blipFill rotWithShape="1">
                <a:blip r:embed="rId5"/>
                <a:stretch>
                  <a:fillRect l="-1290" t="-10465" b="-32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pic>
        <p:nvPicPr>
          <p:cNvPr id="7" name="Picture 2" descr="02-15a"/>
          <p:cNvPicPr>
            <a:picLocks noChangeAspect="1" noChangeArrowheads="1"/>
          </p:cNvPicPr>
          <p:nvPr/>
        </p:nvPicPr>
        <p:blipFill rotWithShape="1">
          <a:blip r:embed="rId6"/>
          <a:srcRect l="18906" t="29776" r="19935" b="35158"/>
          <a:stretch/>
        </p:blipFill>
        <p:spPr bwMode="auto">
          <a:xfrm>
            <a:off x="48185" y="1052736"/>
            <a:ext cx="4733926" cy="2035646"/>
          </a:xfrm>
          <a:prstGeom prst="rect">
            <a:avLst/>
          </a:prstGeom>
          <a:noFill/>
          <a:ln w="9525">
            <a:noFill/>
            <a:miter lim="800000"/>
            <a:headEnd/>
            <a:tailEnd/>
          </a:ln>
        </p:spPr>
      </p:pic>
      <p:sp>
        <p:nvSpPr>
          <p:cNvPr id="10" name="Text Box 3"/>
          <p:cNvSpPr txBox="1">
            <a:spLocks noChangeArrowheads="1"/>
          </p:cNvSpPr>
          <p:nvPr/>
        </p:nvSpPr>
        <p:spPr bwMode="auto">
          <a:xfrm>
            <a:off x="6228184" y="4941168"/>
            <a:ext cx="280831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mic Sans MS" charset="0"/>
                <a:ea typeface="ＭＳ Ｐゴシック" charset="0"/>
                <a:cs typeface="ＭＳ Ｐゴシック" charset="0"/>
              </a:defRPr>
            </a:lvl1pPr>
            <a:lvl2pPr marL="37931725" indent="-37474525" eaLnBrk="0" hangingPunct="0">
              <a:defRPr sz="2400">
                <a:solidFill>
                  <a:schemeClr val="tx1"/>
                </a:solidFill>
                <a:latin typeface="Comic Sans MS" charset="0"/>
                <a:ea typeface="ＭＳ Ｐゴシック" charset="0"/>
              </a:defRPr>
            </a:lvl2pPr>
            <a:lvl3pPr eaLnBrk="0" hangingPunct="0">
              <a:defRPr sz="2400">
                <a:solidFill>
                  <a:schemeClr val="tx1"/>
                </a:solidFill>
                <a:latin typeface="Comic Sans MS" charset="0"/>
                <a:ea typeface="ＭＳ Ｐゴシック" charset="0"/>
              </a:defRPr>
            </a:lvl3pPr>
            <a:lvl4pPr eaLnBrk="0" hangingPunct="0">
              <a:defRPr sz="2400">
                <a:solidFill>
                  <a:schemeClr val="tx1"/>
                </a:solidFill>
                <a:latin typeface="Comic Sans MS" charset="0"/>
                <a:ea typeface="ＭＳ Ｐゴシック" charset="0"/>
              </a:defRPr>
            </a:lvl4pPr>
            <a:lvl5pPr eaLnBrk="0" hangingPunct="0">
              <a:defRPr sz="2400">
                <a:solidFill>
                  <a:schemeClr val="tx1"/>
                </a:solidFill>
                <a:latin typeface="Comic Sans MS" charset="0"/>
                <a:ea typeface="ＭＳ Ｐゴシック" charset="0"/>
              </a:defRPr>
            </a:lvl5pPr>
            <a:lvl6pPr marL="457200" eaLnBrk="0" fontAlgn="base" hangingPunct="0">
              <a:spcBef>
                <a:spcPct val="0"/>
              </a:spcBef>
              <a:spcAft>
                <a:spcPct val="0"/>
              </a:spcAft>
              <a:defRPr sz="2400">
                <a:solidFill>
                  <a:schemeClr val="tx1"/>
                </a:solidFill>
                <a:latin typeface="Comic Sans MS" charset="0"/>
                <a:ea typeface="ＭＳ Ｐゴシック" charset="0"/>
              </a:defRPr>
            </a:lvl6pPr>
            <a:lvl7pPr marL="914400" eaLnBrk="0" fontAlgn="base" hangingPunct="0">
              <a:spcBef>
                <a:spcPct val="0"/>
              </a:spcBef>
              <a:spcAft>
                <a:spcPct val="0"/>
              </a:spcAft>
              <a:defRPr sz="2400">
                <a:solidFill>
                  <a:schemeClr val="tx1"/>
                </a:solidFill>
                <a:latin typeface="Comic Sans MS" charset="0"/>
                <a:ea typeface="ＭＳ Ｐゴシック" charset="0"/>
              </a:defRPr>
            </a:lvl7pPr>
            <a:lvl8pPr marL="1371600" eaLnBrk="0" fontAlgn="base" hangingPunct="0">
              <a:spcBef>
                <a:spcPct val="0"/>
              </a:spcBef>
              <a:spcAft>
                <a:spcPct val="0"/>
              </a:spcAft>
              <a:defRPr sz="2400">
                <a:solidFill>
                  <a:schemeClr val="tx1"/>
                </a:solidFill>
                <a:latin typeface="Comic Sans MS" charset="0"/>
                <a:ea typeface="ＭＳ Ｐゴシック" charset="0"/>
              </a:defRPr>
            </a:lvl8pPr>
            <a:lvl9pPr marL="18288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en-CA" sz="2800" dirty="0" smtClean="0">
                <a:solidFill>
                  <a:srgbClr val="7030A0"/>
                </a:solidFill>
                <a:latin typeface="Calibri" panose="020F0502020204030204" pitchFamily="34" charset="0"/>
              </a:rPr>
              <a:t>Spring equinox, once in Aries, is now in Pisces!</a:t>
            </a:r>
            <a:endParaRPr lang="en-US" sz="2800" u="sng" dirty="0">
              <a:solidFill>
                <a:srgbClr val="7030A0"/>
              </a:solidFill>
              <a:latin typeface="Calibri" panose="020F0502020204030204" pitchFamily="34" charset="0"/>
            </a:endParaRPr>
          </a:p>
        </p:txBody>
      </p:sp>
      <p:cxnSp>
        <p:nvCxnSpPr>
          <p:cNvPr id="3" name="Straight Arrow Connector 2"/>
          <p:cNvCxnSpPr/>
          <p:nvPr/>
        </p:nvCxnSpPr>
        <p:spPr>
          <a:xfrm flipH="1" flipV="1">
            <a:off x="6660232" y="3345680"/>
            <a:ext cx="504056" cy="1595488"/>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24127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07504" y="188640"/>
            <a:ext cx="8856984"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US" sz="4000" kern="0" dirty="0" smtClean="0"/>
              <a:t>Types of “Year”</a:t>
            </a:r>
            <a:endParaRPr lang="en-US" sz="4000" kern="0" dirty="0"/>
          </a:p>
        </p:txBody>
      </p:sp>
      <p:sp>
        <p:nvSpPr>
          <p:cNvPr id="5" name="Rectangle 3"/>
          <p:cNvSpPr txBox="1">
            <a:spLocks noChangeArrowheads="1"/>
          </p:cNvSpPr>
          <p:nvPr/>
        </p:nvSpPr>
        <p:spPr>
          <a:xfrm>
            <a:off x="179512" y="764704"/>
            <a:ext cx="8856984" cy="449911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solidFill>
                  <a:srgbClr val="7030A0"/>
                </a:solidFill>
              </a:rPr>
              <a:t>Sidereal Year</a:t>
            </a:r>
          </a:p>
          <a:p>
            <a:pPr marL="0" indent="0" eaLnBrk="1" hangingPunct="1">
              <a:buNone/>
            </a:pPr>
            <a:r>
              <a:rPr lang="en-US" kern="0" dirty="0" smtClean="0"/>
              <a:t>= Time for Earth to complete one orbit relative to the stars</a:t>
            </a:r>
          </a:p>
          <a:p>
            <a:pPr marL="0" indent="0" eaLnBrk="1" hangingPunct="1">
              <a:buNone/>
            </a:pPr>
            <a:r>
              <a:rPr lang="en-US" kern="0" dirty="0" smtClean="0"/>
              <a:t>= Time for Sun to “move” exactly once around the ecliptic</a:t>
            </a:r>
          </a:p>
          <a:p>
            <a:pPr marL="0" indent="0" eaLnBrk="1" hangingPunct="1">
              <a:buNone/>
            </a:pPr>
            <a:r>
              <a:rPr lang="en-US" kern="0" dirty="0">
                <a:solidFill>
                  <a:srgbClr val="7030A0"/>
                </a:solidFill>
              </a:rPr>
              <a:t>Tropical Year</a:t>
            </a:r>
          </a:p>
          <a:p>
            <a:pPr marL="0" indent="0" eaLnBrk="1" hangingPunct="1">
              <a:buNone/>
            </a:pPr>
            <a:r>
              <a:rPr lang="en-US" kern="0" dirty="0"/>
              <a:t>= Time from one spring equinox to the next</a:t>
            </a:r>
          </a:p>
          <a:p>
            <a:pPr marL="0" indent="0" eaLnBrk="1" hangingPunct="1">
              <a:buNone/>
            </a:pPr>
            <a:r>
              <a:rPr lang="en-US" kern="0" dirty="0" smtClean="0"/>
              <a:t> </a:t>
            </a:r>
          </a:p>
        </p:txBody>
      </p:sp>
      <p:sp>
        <p:nvSpPr>
          <p:cNvPr id="9" name="Rectangle 3"/>
          <p:cNvSpPr txBox="1">
            <a:spLocks noChangeArrowheads="1"/>
          </p:cNvSpPr>
          <p:nvPr/>
        </p:nvSpPr>
        <p:spPr>
          <a:xfrm>
            <a:off x="179512" y="2358882"/>
            <a:ext cx="8964488" cy="4499118"/>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endParaRPr lang="en-US" kern="0" dirty="0" smtClean="0"/>
          </a:p>
        </p:txBody>
      </p:sp>
      <p:pic>
        <p:nvPicPr>
          <p:cNvPr id="10" name="Picture 2" descr="02-15a"/>
          <p:cNvPicPr>
            <a:picLocks noChangeAspect="1" noChangeArrowheads="1"/>
          </p:cNvPicPr>
          <p:nvPr/>
        </p:nvPicPr>
        <p:blipFill rotWithShape="1">
          <a:blip r:embed="rId3"/>
          <a:srcRect l="18906" t="29776" r="19935" b="35158"/>
          <a:stretch/>
        </p:blipFill>
        <p:spPr bwMode="auto">
          <a:xfrm>
            <a:off x="208112" y="3969171"/>
            <a:ext cx="5236293" cy="2251670"/>
          </a:xfrm>
          <a:prstGeom prst="rect">
            <a:avLst/>
          </a:prstGeom>
          <a:noFill/>
          <a:ln w="9525">
            <a:noFill/>
            <a:miter lim="800000"/>
            <a:headEnd/>
            <a:tailEnd/>
          </a:ln>
        </p:spPr>
      </p:pic>
      <p:cxnSp>
        <p:nvCxnSpPr>
          <p:cNvPr id="11" name="Straight Arrow Connector 10"/>
          <p:cNvCxnSpPr/>
          <p:nvPr/>
        </p:nvCxnSpPr>
        <p:spPr>
          <a:xfrm>
            <a:off x="2483768" y="3397947"/>
            <a:ext cx="342490" cy="2335309"/>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267744" y="3397947"/>
            <a:ext cx="3903792" cy="2263301"/>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3"/>
          <p:cNvSpPr txBox="1">
            <a:spLocks noChangeArrowheads="1"/>
          </p:cNvSpPr>
          <p:nvPr/>
        </p:nvSpPr>
        <p:spPr>
          <a:xfrm>
            <a:off x="5796136" y="3645024"/>
            <a:ext cx="3347864" cy="3212976"/>
          </a:xfrm>
          <a:prstGeom prst="rect">
            <a:avLst/>
          </a:prstGeom>
        </p:spPr>
        <p:txBody>
          <a:bodyPr/>
          <a:lstStyle>
            <a:lvl1pPr marL="342900" indent="-342900" algn="l" rtl="0" eaLnBrk="0" fontAlgn="base" hangingPunct="0">
              <a:spcBef>
                <a:spcPct val="20000"/>
              </a:spcBef>
              <a:spcAft>
                <a:spcPct val="0"/>
              </a:spcAft>
              <a:buClr>
                <a:srgbClr val="009999"/>
              </a:buClr>
              <a:buFont typeface="Wingdings" charset="2"/>
              <a:buChar char="§"/>
              <a:defRPr sz="2800">
                <a:solidFill>
                  <a:srgbClr val="009999"/>
                </a:solidFill>
                <a:latin typeface="Calibri" panose="020F0502020204030204" pitchFamily="34" charset="0"/>
                <a:ea typeface="ＭＳ Ｐゴシック" charset="-128"/>
                <a:cs typeface="ＭＳ Ｐゴシック" charset="-128"/>
              </a:defRPr>
            </a:lvl1pPr>
            <a:lvl2pPr marL="742950" indent="-285750" algn="l" rtl="0" eaLnBrk="0" fontAlgn="base" hangingPunct="0">
              <a:spcBef>
                <a:spcPct val="20000"/>
              </a:spcBef>
              <a:spcAft>
                <a:spcPct val="0"/>
              </a:spcAft>
              <a:buClr>
                <a:srgbClr val="000066"/>
              </a:buClr>
              <a:buFont typeface="Wingdings" charset="2"/>
              <a:buChar char="ü"/>
              <a:defRPr sz="2600">
                <a:solidFill>
                  <a:srgbClr val="000066"/>
                </a:solidFill>
                <a:latin typeface="Calibri" panose="020F0502020204030204" pitchFamily="34" charset="0"/>
                <a:ea typeface="ＭＳ Ｐゴシック" charset="-128"/>
              </a:defRPr>
            </a:lvl2pPr>
            <a:lvl3pPr marL="1143000" indent="-228600" algn="l" rtl="0" eaLnBrk="0" fontAlgn="base" hangingPunct="0">
              <a:spcBef>
                <a:spcPct val="20000"/>
              </a:spcBef>
              <a:spcAft>
                <a:spcPct val="0"/>
              </a:spcAft>
              <a:buClr>
                <a:schemeClr val="bg1"/>
              </a:buClr>
              <a:buChar char="•"/>
              <a:defRPr sz="2400">
                <a:solidFill>
                  <a:srgbClr val="000000"/>
                </a:solidFill>
                <a:latin typeface="Arial" charset="0"/>
                <a:ea typeface="ＭＳ Ｐゴシック" charset="-128"/>
              </a:defRPr>
            </a:lvl3pPr>
            <a:lvl4pPr marL="1600200" indent="-228600" algn="l" rtl="0" eaLnBrk="0" fontAlgn="base" hangingPunct="0">
              <a:spcBef>
                <a:spcPct val="20000"/>
              </a:spcBef>
              <a:spcAft>
                <a:spcPct val="0"/>
              </a:spcAft>
              <a:buClr>
                <a:schemeClr val="bg2"/>
              </a:buClr>
              <a:buChar char="o"/>
              <a:defRPr sz="2000">
                <a:solidFill>
                  <a:schemeClr val="bg2"/>
                </a:solidFill>
                <a:latin typeface="Arial" charset="0"/>
                <a:ea typeface="ＭＳ Ｐゴシック" charset="-128"/>
              </a:defRPr>
            </a:lvl4pPr>
            <a:lvl5pPr marL="2057400" indent="-228600" algn="l" rtl="0" eaLnBrk="0" fontAlgn="base" hangingPunct="0">
              <a:spcBef>
                <a:spcPct val="20000"/>
              </a:spcBef>
              <a:spcAft>
                <a:spcPct val="0"/>
              </a:spcAft>
              <a:buClr>
                <a:schemeClr val="bg1"/>
              </a:buClr>
              <a:buChar char="o"/>
              <a:defRPr sz="2000">
                <a:solidFill>
                  <a:srgbClr val="000000"/>
                </a:solidFill>
                <a:latin typeface="Arial" charset="0"/>
                <a:ea typeface="ＭＳ Ｐゴシック" charset="-128"/>
              </a:defRPr>
            </a:lvl5pPr>
            <a:lvl6pPr marL="25146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6pPr>
            <a:lvl7pPr marL="29718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7pPr>
            <a:lvl8pPr marL="34290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8pPr>
            <a:lvl9pPr marL="3886200" indent="-228600" algn="l" rtl="0" fontAlgn="base">
              <a:spcBef>
                <a:spcPct val="20000"/>
              </a:spcBef>
              <a:spcAft>
                <a:spcPct val="0"/>
              </a:spcAft>
              <a:buClr>
                <a:schemeClr val="bg1"/>
              </a:buClr>
              <a:buChar char="o"/>
              <a:defRPr sz="2000">
                <a:solidFill>
                  <a:srgbClr val="000000"/>
                </a:solidFill>
                <a:latin typeface="Arial" charset="0"/>
                <a:ea typeface="ＭＳ Ｐゴシック" charset="-128"/>
              </a:defRPr>
            </a:lvl9pPr>
          </a:lstStyle>
          <a:p>
            <a:pPr marL="0" indent="0" eaLnBrk="1" hangingPunct="1">
              <a:buNone/>
            </a:pPr>
            <a:r>
              <a:rPr lang="en-US" kern="0" dirty="0" smtClean="0">
                <a:solidFill>
                  <a:srgbClr val="7030A0"/>
                </a:solidFill>
              </a:rPr>
              <a:t>…about 20 minutes shorter because of </a:t>
            </a:r>
            <a:r>
              <a:rPr lang="en-US" u="sng" kern="0" dirty="0" smtClean="0">
                <a:solidFill>
                  <a:srgbClr val="7030A0"/>
                </a:solidFill>
              </a:rPr>
              <a:t>precession</a:t>
            </a:r>
            <a:r>
              <a:rPr lang="en-US" kern="0" dirty="0" smtClean="0">
                <a:solidFill>
                  <a:srgbClr val="7030A0"/>
                </a:solidFill>
              </a:rPr>
              <a:t> of the equinoxes. </a:t>
            </a:r>
          </a:p>
          <a:p>
            <a:pPr marL="0" indent="0" eaLnBrk="1" hangingPunct="1">
              <a:buNone/>
            </a:pPr>
            <a:r>
              <a:rPr lang="en-US" kern="0" dirty="0" smtClean="0"/>
              <a:t>Question: What is 1/26,000 of a year?</a:t>
            </a:r>
          </a:p>
        </p:txBody>
      </p:sp>
    </p:spTree>
    <p:extLst>
      <p:ext uri="{BB962C8B-B14F-4D97-AF65-F5344CB8AC3E}">
        <p14:creationId xmlns:p14="http://schemas.microsoft.com/office/powerpoint/2010/main" val="2257290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1520" y="1052736"/>
            <a:ext cx="4572000" cy="3970318"/>
          </a:xfrm>
          <a:prstGeom prst="rect">
            <a:avLst/>
          </a:prstGeom>
        </p:spPr>
        <p:txBody>
          <a:bodyPr>
            <a:spAutoFit/>
          </a:bodyPr>
          <a:lstStyle/>
          <a:p>
            <a:r>
              <a:rPr lang="en-CA" sz="2800" dirty="0" smtClean="0">
                <a:solidFill>
                  <a:srgbClr val="009999"/>
                </a:solidFill>
                <a:latin typeface="Calibri" panose="020F0502020204030204" pitchFamily="34" charset="0"/>
              </a:rPr>
              <a:t>“If </a:t>
            </a:r>
            <a:r>
              <a:rPr lang="en-CA" sz="2800" dirty="0">
                <a:solidFill>
                  <a:srgbClr val="009999"/>
                </a:solidFill>
                <a:latin typeface="Calibri" panose="020F0502020204030204" pitchFamily="34" charset="0"/>
              </a:rPr>
              <a:t>at this time we might presume to select the part of the Principia which probably astonished and delighted and satisfied its readers more than any other, we should fix, without hesitation, on the explanation of the precession of the </a:t>
            </a:r>
            <a:r>
              <a:rPr lang="en-CA" sz="2800" dirty="0" smtClean="0">
                <a:solidFill>
                  <a:srgbClr val="009999"/>
                </a:solidFill>
                <a:latin typeface="Calibri" panose="020F0502020204030204" pitchFamily="34" charset="0"/>
              </a:rPr>
              <a:t>equinoxes” </a:t>
            </a:r>
            <a:r>
              <a:rPr lang="en-CA" sz="2800" dirty="0">
                <a:solidFill>
                  <a:srgbClr val="009999"/>
                </a:solidFill>
                <a:latin typeface="Calibri" panose="020F0502020204030204" pitchFamily="34" charset="0"/>
              </a:rPr>
              <a:t>― Airy</a:t>
            </a:r>
          </a:p>
        </p:txBody>
      </p:sp>
      <p:pic>
        <p:nvPicPr>
          <p:cNvPr id="66562" name="Picture 2" descr="http://upload.wikimedia.org/wikipedia/commons/3/39/GodfreyKneller-IsaacNewton-16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436" y="548680"/>
            <a:ext cx="3876675" cy="532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365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8" name="Picture 4" descr="Sagittarius Constel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76" y="807120"/>
            <a:ext cx="8866620" cy="5911080"/>
          </a:xfrm>
          <a:prstGeom prst="rect">
            <a:avLst/>
          </a:prstGeom>
          <a:noFill/>
          <a:extLst>
            <a:ext uri="{909E8E84-426E-40DD-AFC4-6F175D3DCCD1}">
              <a14:hiddenFill xmlns:a14="http://schemas.microsoft.com/office/drawing/2010/main">
                <a:solidFill>
                  <a:srgbClr val="FFFFFF"/>
                </a:solidFill>
              </a14:hiddenFill>
            </a:ext>
          </a:extLst>
        </p:spPr>
      </p:pic>
      <p:pic>
        <p:nvPicPr>
          <p:cNvPr id="231430" name="Picture 6" descr="http://upload.wikimedia.org/wikipedia/commons/thumb/2/2f/Sidney_Hall_-_Urania%27s_Mirror_-_Sagittarius_and_Corona_Australis%2C_Microscopium%2C_and_Telescopium.jpg/640px-Sidney_Hall_-_Urania%27s_Mirror_-_Sagittarius_and_Corona_Australis%2C_Microscopium%2C_and_Telescopi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4437112"/>
            <a:ext cx="3048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107504" y="116633"/>
            <a:ext cx="8928992" cy="576064"/>
          </a:xfrm>
          <a:prstGeom prst="rect">
            <a:avLst/>
          </a:prstGeom>
        </p:spPr>
        <p:txBody>
          <a:bodyPr/>
          <a:lstStyle>
            <a:lvl1pPr algn="l" rtl="0" eaLnBrk="0" fontAlgn="base" hangingPunct="0">
              <a:lnSpc>
                <a:spcPct val="70000"/>
              </a:lnSpc>
              <a:spcBef>
                <a:spcPct val="0"/>
              </a:spcBef>
              <a:spcAft>
                <a:spcPct val="0"/>
              </a:spcAft>
              <a:defRPr sz="4400">
                <a:solidFill>
                  <a:srgbClr val="800080"/>
                </a:solidFill>
                <a:latin typeface="Calibri" panose="020F0502020204030204" pitchFamily="34" charset="0"/>
                <a:ea typeface="ＭＳ Ｐゴシック" charset="-128"/>
                <a:cs typeface="ＭＳ Ｐゴシック" charset="-128"/>
              </a:defRPr>
            </a:lvl1pPr>
            <a:lvl2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2pPr>
            <a:lvl3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3pPr>
            <a:lvl4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4pPr>
            <a:lvl5pPr algn="l" rtl="0" eaLnBrk="0" fontAlgn="base" hangingPunct="0">
              <a:lnSpc>
                <a:spcPct val="70000"/>
              </a:lnSpc>
              <a:spcBef>
                <a:spcPct val="0"/>
              </a:spcBef>
              <a:spcAft>
                <a:spcPct val="0"/>
              </a:spcAft>
              <a:defRPr sz="4400">
                <a:solidFill>
                  <a:srgbClr val="800080"/>
                </a:solidFill>
                <a:latin typeface="Comic Sans MS" charset="0"/>
                <a:ea typeface="ＭＳ Ｐゴシック" charset="-128"/>
                <a:cs typeface="ＭＳ Ｐゴシック" charset="-128"/>
              </a:defRPr>
            </a:lvl5pPr>
            <a:lvl6pPr marL="457200" algn="l" rtl="0" fontAlgn="base">
              <a:lnSpc>
                <a:spcPct val="70000"/>
              </a:lnSpc>
              <a:spcBef>
                <a:spcPct val="0"/>
              </a:spcBef>
              <a:spcAft>
                <a:spcPct val="0"/>
              </a:spcAft>
              <a:defRPr sz="4400">
                <a:solidFill>
                  <a:srgbClr val="800080"/>
                </a:solidFill>
                <a:latin typeface="Comic Sans MS" charset="0"/>
              </a:defRPr>
            </a:lvl6pPr>
            <a:lvl7pPr marL="914400" algn="l" rtl="0" fontAlgn="base">
              <a:lnSpc>
                <a:spcPct val="70000"/>
              </a:lnSpc>
              <a:spcBef>
                <a:spcPct val="0"/>
              </a:spcBef>
              <a:spcAft>
                <a:spcPct val="0"/>
              </a:spcAft>
              <a:defRPr sz="4400">
                <a:solidFill>
                  <a:srgbClr val="800080"/>
                </a:solidFill>
                <a:latin typeface="Comic Sans MS" charset="0"/>
              </a:defRPr>
            </a:lvl7pPr>
            <a:lvl8pPr marL="1371600" algn="l" rtl="0" fontAlgn="base">
              <a:lnSpc>
                <a:spcPct val="70000"/>
              </a:lnSpc>
              <a:spcBef>
                <a:spcPct val="0"/>
              </a:spcBef>
              <a:spcAft>
                <a:spcPct val="0"/>
              </a:spcAft>
              <a:defRPr sz="4400">
                <a:solidFill>
                  <a:srgbClr val="800080"/>
                </a:solidFill>
                <a:latin typeface="Comic Sans MS" charset="0"/>
              </a:defRPr>
            </a:lvl8pPr>
            <a:lvl9pPr marL="1828800" algn="l" rtl="0" fontAlgn="base">
              <a:lnSpc>
                <a:spcPct val="70000"/>
              </a:lnSpc>
              <a:spcBef>
                <a:spcPct val="0"/>
              </a:spcBef>
              <a:spcAft>
                <a:spcPct val="0"/>
              </a:spcAft>
              <a:defRPr sz="4400">
                <a:solidFill>
                  <a:srgbClr val="800080"/>
                </a:solidFill>
                <a:latin typeface="Comic Sans MS" charset="0"/>
              </a:defRPr>
            </a:lvl9pPr>
          </a:lstStyle>
          <a:p>
            <a:pPr eaLnBrk="1" hangingPunct="1"/>
            <a:r>
              <a:rPr lang="en-CA" sz="4000" kern="0" dirty="0" smtClean="0"/>
              <a:t>Stars and Constellations (Sagittarius)</a:t>
            </a:r>
          </a:p>
          <a:p>
            <a:pPr eaLnBrk="1" hangingPunct="1"/>
            <a:endParaRPr lang="en-CA" sz="4000" kern="0" dirty="0"/>
          </a:p>
          <a:p>
            <a:pPr eaLnBrk="1" hangingPunct="1"/>
            <a:r>
              <a:rPr lang="en-CA" sz="4000" kern="0" dirty="0" smtClean="0">
                <a:solidFill>
                  <a:schemeClr val="tx1"/>
                </a:solidFill>
              </a:rPr>
              <a:t> …towards galactic centre (</a:t>
            </a:r>
            <a:r>
              <a:rPr lang="en-CA" sz="4000" kern="0" dirty="0" err="1" smtClean="0">
                <a:solidFill>
                  <a:schemeClr val="tx1"/>
                </a:solidFill>
              </a:rPr>
              <a:t>Sgr</a:t>
            </a:r>
            <a:r>
              <a:rPr lang="en-CA" sz="4000" kern="0" dirty="0" smtClean="0">
                <a:solidFill>
                  <a:schemeClr val="tx1"/>
                </a:solidFill>
              </a:rPr>
              <a:t> A*, bright compact radio source)</a:t>
            </a:r>
            <a:endParaRPr lang="en-US" sz="4000" kern="0" dirty="0">
              <a:solidFill>
                <a:schemeClr val="tx1"/>
              </a:solidFill>
            </a:endParaRPr>
          </a:p>
        </p:txBody>
      </p:sp>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7498" y="1772816"/>
            <a:ext cx="2394090" cy="2394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947362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neric">
  <a:themeElements>
    <a:clrScheme name="Generic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fontScheme name="Generic">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Generic 1">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clrMap bg1="dk2" tx1="lt1" bg2="dk1" tx2="lt2" accent1="accent1" accent2="accent2" accent3="accent3" accent4="accent4" accent5="accent5" accent6="accent6" hlink="hlink" folHlink="folHlink"/>
    </a:extraClrScheme>
    <a:extraClrScheme>
      <a:clrScheme name="Generic 2">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CC66"/>
        </a:folHlink>
      </a:clrScheme>
      <a:clrMap bg1="lt1" tx1="dk1" bg2="lt2" tx2="dk2" accent1="accent1" accent2="accent2" accent3="accent3" accent4="accent4" accent5="accent5" accent6="accent6" hlink="hlink" folHlink="folHlink"/>
    </a:extraClrScheme>
    <a:extraClrScheme>
      <a:clrScheme name="Generic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Generic</Template>
  <TotalTime>4754</TotalTime>
  <Words>3276</Words>
  <Application>Microsoft Macintosh PowerPoint</Application>
  <PresentationFormat>On-screen Show (4:3)</PresentationFormat>
  <Paragraphs>407</Paragraphs>
  <Slides>83</Slides>
  <Notes>79</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83</vt:i4>
      </vt:variant>
    </vt:vector>
  </HeadingPairs>
  <TitlesOfParts>
    <vt:vector size="95" baseType="lpstr">
      <vt:lpstr>Arial</vt:lpstr>
      <vt:lpstr>Calibri</vt:lpstr>
      <vt:lpstr>Cambria Math</vt:lpstr>
      <vt:lpstr>Comic Sans MS</vt:lpstr>
      <vt:lpstr>Lucida Grande</vt:lpstr>
      <vt:lpstr>MS PGothic</vt:lpstr>
      <vt:lpstr>ＭＳ Ｐゴシック</vt:lpstr>
      <vt:lpstr>Times New Roman</vt:lpstr>
      <vt:lpstr>Wingdings</vt:lpstr>
      <vt:lpstr>Generic</vt:lpstr>
      <vt:lpstr>Custom Design</vt:lpstr>
      <vt:lpstr>Equation</vt:lpstr>
      <vt:lpstr>Math?</vt:lpstr>
      <vt:lpstr>Summary of last lecture:</vt:lpstr>
      <vt:lpstr>Summary of last lecture:</vt:lpstr>
      <vt:lpstr>Summary of last lecture:</vt:lpstr>
      <vt:lpstr>PowerPoint Presentation</vt:lpstr>
      <vt:lpstr>PowerPoint Presentation</vt:lpstr>
      <vt:lpstr>Big Picture</vt:lpstr>
      <vt:lpstr>Big Picture</vt:lpstr>
      <vt:lpstr>PowerPoint Presentation</vt:lpstr>
      <vt:lpstr>Stars and Constellations (Centaurus)   …contains Alpha Centauri (closest star system: A, B, C; 4.4 ly)</vt:lpstr>
      <vt:lpstr>Stars and Constellations (Orion)  striking pattern  bright stars  different colours   gaseous nebula  star clusters</vt:lpstr>
      <vt:lpstr>Stars and Constellations (Orion)  striking pattern  bright stars  different colours   gaseous nebula  star clusters</vt:lpstr>
      <vt:lpstr>Stars and Constellations (Orion)  striking pattern  bright stars  different colours   gaseous nebula  star clusters</vt:lpstr>
      <vt:lpstr>Stars and Constellations (Orion)</vt:lpstr>
      <vt:lpstr>Stars and Constellations (Orion)</vt:lpstr>
      <vt:lpstr>Motions in the Sky</vt:lpstr>
      <vt:lpstr>Stars move “around the sky”</vt:lpstr>
      <vt:lpstr>PowerPoint Presentation</vt:lpstr>
      <vt:lpstr>PowerPoint Presentation</vt:lpstr>
      <vt:lpstr>PowerPoint Presentation</vt:lpstr>
      <vt:lpstr>Sky rotation at the Equator</vt:lpstr>
      <vt:lpstr>Location on the Sky</vt:lpstr>
      <vt:lpstr>Example:</vt:lpstr>
      <vt:lpstr>PowerPoint Presentation</vt:lpstr>
      <vt:lpstr>PowerPoint Presentation</vt:lpstr>
      <vt:lpstr>PowerPoint Presentation</vt:lpstr>
      <vt:lpstr>PowerPoint Presentation</vt:lpstr>
      <vt:lpstr>PowerPoint Presentation</vt:lpstr>
      <vt:lpstr>The Moon’s Orbit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Lunar Eclipse</vt:lpstr>
      <vt:lpstr>Lunar Eclipse</vt:lpstr>
      <vt:lpstr>Lunar Eclipse</vt:lpstr>
      <vt:lpstr>Lunar Eclipse</vt:lpstr>
      <vt:lpstr>PowerPoint Presentation</vt:lpstr>
      <vt:lpstr>PowerPoint Presentation</vt:lpstr>
      <vt:lpstr>PowerPoint Presentation</vt:lpstr>
      <vt:lpstr>PowerPoint Presentation</vt:lpstr>
      <vt:lpstr>PowerPoint Presentation</vt:lpstr>
      <vt:lpstr>Eclipse “Seasons”</vt:lpstr>
      <vt:lpstr>Eclipse “Seasons”</vt:lpstr>
      <vt:lpstr>Eclipse “Seasons”</vt:lpstr>
      <vt:lpstr>Eclipse “Seasons”</vt:lpstr>
      <vt:lpstr>Eclipse “Seasons”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rjepp</dc:creator>
  <cp:lastModifiedBy>Jack Li</cp:lastModifiedBy>
  <cp:revision>190</cp:revision>
  <cp:lastPrinted>2016-05-06T14:09:46Z</cp:lastPrinted>
  <dcterms:created xsi:type="dcterms:W3CDTF">2011-01-04T19:26:28Z</dcterms:created>
  <dcterms:modified xsi:type="dcterms:W3CDTF">2016-05-13T15:55:43Z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2</vt:i4>
  </property>
  <property fmtid="{D5CDD505-2E9C-101B-9397-08002B2CF9AE}" pid="3" name="LCID">
    <vt:i4>1033</vt:i4>
  </property>
</Properties>
</file>